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2"/>
  </p:notesMasterIdLst>
  <p:sldIdLst>
    <p:sldId id="257" r:id="rId5"/>
    <p:sldId id="260" r:id="rId6"/>
    <p:sldId id="258" r:id="rId7"/>
    <p:sldId id="259" r:id="rId8"/>
    <p:sldId id="261" r:id="rId9"/>
    <p:sldId id="262" r:id="rId10"/>
    <p:sldId id="264" r:id="rId11"/>
    <p:sldId id="265" r:id="rId12"/>
    <p:sldId id="263" r:id="rId13"/>
    <p:sldId id="270" r:id="rId14"/>
    <p:sldId id="267" r:id="rId15"/>
    <p:sldId id="266" r:id="rId16"/>
    <p:sldId id="269" r:id="rId17"/>
    <p:sldId id="268" r:id="rId18"/>
    <p:sldId id="271" r:id="rId19"/>
    <p:sldId id="272" r:id="rId20"/>
    <p:sldId id="281" r:id="rId21"/>
    <p:sldId id="275" r:id="rId22"/>
    <p:sldId id="273" r:id="rId23"/>
    <p:sldId id="292" r:id="rId24"/>
    <p:sldId id="293" r:id="rId25"/>
    <p:sldId id="294" r:id="rId26"/>
    <p:sldId id="282" r:id="rId27"/>
    <p:sldId id="283" r:id="rId28"/>
    <p:sldId id="286" r:id="rId29"/>
    <p:sldId id="284" r:id="rId30"/>
    <p:sldId id="288" r:id="rId31"/>
    <p:sldId id="285" r:id="rId32"/>
    <p:sldId id="278" r:id="rId33"/>
    <p:sldId id="289" r:id="rId34"/>
    <p:sldId id="290" r:id="rId35"/>
    <p:sldId id="299" r:id="rId36"/>
    <p:sldId id="300" r:id="rId37"/>
    <p:sldId id="297" r:id="rId38"/>
    <p:sldId id="274" r:id="rId39"/>
    <p:sldId id="298" r:id="rId40"/>
    <p:sldId id="276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50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827A47-D85F-1B16-E1DA-625B2BA66A16}" v="134" dt="2026-01-13T14:31:08.3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0387" autoAdjust="0"/>
  </p:normalViewPr>
  <p:slideViewPr>
    <p:cSldViewPr snapToGrid="0">
      <p:cViewPr varScale="1">
        <p:scale>
          <a:sx n="89" d="100"/>
          <a:sy n="89" d="100"/>
        </p:scale>
        <p:origin x="14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aron Moss" userId="S::aaron.moss@cloudresearch.com::2ef91cd1-478d-4e62-9b55-d75b2861bfe4" providerId="AD" clId="Web-{2B827A47-D85F-1B16-E1DA-625B2BA66A16}"/>
    <pc:docChg chg="addSld delSld modSld">
      <pc:chgData name="Aaron Moss" userId="S::aaron.moss@cloudresearch.com::2ef91cd1-478d-4e62-9b55-d75b2861bfe4" providerId="AD" clId="Web-{2B827A47-D85F-1B16-E1DA-625B2BA66A16}" dt="2026-01-13T14:31:08.373" v="158"/>
      <pc:docMkLst>
        <pc:docMk/>
      </pc:docMkLst>
      <pc:sldChg chg="addSp delSp modSp">
        <pc:chgData name="Aaron Moss" userId="S::aaron.moss@cloudresearch.com::2ef91cd1-478d-4e62-9b55-d75b2861bfe4" providerId="AD" clId="Web-{2B827A47-D85F-1B16-E1DA-625B2BA66A16}" dt="2026-01-13T13:55:54.998" v="8" actId="1076"/>
        <pc:sldMkLst>
          <pc:docMk/>
          <pc:sldMk cId="0" sldId="264"/>
        </pc:sldMkLst>
        <pc:picChg chg="add del mod">
          <ac:chgData name="Aaron Moss" userId="S::aaron.moss@cloudresearch.com::2ef91cd1-478d-4e62-9b55-d75b2861bfe4" providerId="AD" clId="Web-{2B827A47-D85F-1B16-E1DA-625B2BA66A16}" dt="2026-01-13T13:55:28.263" v="4"/>
          <ac:picMkLst>
            <pc:docMk/>
            <pc:sldMk cId="0" sldId="264"/>
            <ac:picMk id="2" creationId="{51BA45D7-EB88-1F49-DC41-E3F93C488C7D}"/>
          </ac:picMkLst>
        </pc:picChg>
        <pc:picChg chg="add mod">
          <ac:chgData name="Aaron Moss" userId="S::aaron.moss@cloudresearch.com::2ef91cd1-478d-4e62-9b55-d75b2861bfe4" providerId="AD" clId="Web-{2B827A47-D85F-1B16-E1DA-625B2BA66A16}" dt="2026-01-13T13:55:54.998" v="8" actId="1076"/>
          <ac:picMkLst>
            <pc:docMk/>
            <pc:sldMk cId="0" sldId="264"/>
            <ac:picMk id="3" creationId="{F5D406E8-5334-A2EA-A6F0-986BCCA6584E}"/>
          </ac:picMkLst>
        </pc:picChg>
      </pc:sldChg>
      <pc:sldChg chg="addSp">
        <pc:chgData name="Aaron Moss" userId="S::aaron.moss@cloudresearch.com::2ef91cd1-478d-4e62-9b55-d75b2861bfe4" providerId="AD" clId="Web-{2B827A47-D85F-1B16-E1DA-625B2BA66A16}" dt="2026-01-13T13:55:24.872" v="3"/>
        <pc:sldMkLst>
          <pc:docMk/>
          <pc:sldMk cId="0" sldId="265"/>
        </pc:sldMkLst>
        <pc:picChg chg="add">
          <ac:chgData name="Aaron Moss" userId="S::aaron.moss@cloudresearch.com::2ef91cd1-478d-4e62-9b55-d75b2861bfe4" providerId="AD" clId="Web-{2B827A47-D85F-1B16-E1DA-625B2BA66A16}" dt="2026-01-13T13:55:24.872" v="3"/>
          <ac:picMkLst>
            <pc:docMk/>
            <pc:sldMk cId="0" sldId="265"/>
            <ac:picMk id="3" creationId="{F9B7D628-0254-BBD0-8B06-122638B6AE01}"/>
          </ac:picMkLst>
        </pc:picChg>
      </pc:sldChg>
      <pc:sldChg chg="del">
        <pc:chgData name="Aaron Moss" userId="S::aaron.moss@cloudresearch.com::2ef91cd1-478d-4e62-9b55-d75b2861bfe4" providerId="AD" clId="Web-{2B827A47-D85F-1B16-E1DA-625B2BA66A16}" dt="2026-01-13T13:57:30.499" v="9"/>
        <pc:sldMkLst>
          <pc:docMk/>
          <pc:sldMk cId="0" sldId="291"/>
        </pc:sldMkLst>
      </pc:sldChg>
      <pc:sldChg chg="modSp del">
        <pc:chgData name="Aaron Moss" userId="S::aaron.moss@cloudresearch.com::2ef91cd1-478d-4e62-9b55-d75b2861bfe4" providerId="AD" clId="Web-{2B827A47-D85F-1B16-E1DA-625B2BA66A16}" dt="2026-01-13T14:31:08.373" v="158"/>
        <pc:sldMkLst>
          <pc:docMk/>
          <pc:sldMk cId="0" sldId="295"/>
        </pc:sldMkLst>
        <pc:spChg chg="mod">
          <ac:chgData name="Aaron Moss" userId="S::aaron.moss@cloudresearch.com::2ef91cd1-478d-4e62-9b55-d75b2861bfe4" providerId="AD" clId="Web-{2B827A47-D85F-1B16-E1DA-625B2BA66A16}" dt="2026-01-13T14:21:11.153" v="18" actId="1076"/>
          <ac:spMkLst>
            <pc:docMk/>
            <pc:sldMk cId="0" sldId="295"/>
            <ac:spMk id="294" creationId="{00000000-0000-0000-0000-000000000000}"/>
          </ac:spMkLst>
        </pc:spChg>
        <pc:spChg chg="mod">
          <ac:chgData name="Aaron Moss" userId="S::aaron.moss@cloudresearch.com::2ef91cd1-478d-4e62-9b55-d75b2861bfe4" providerId="AD" clId="Web-{2B827A47-D85F-1B16-E1DA-625B2BA66A16}" dt="2026-01-13T14:21:58.484" v="25" actId="20577"/>
          <ac:spMkLst>
            <pc:docMk/>
            <pc:sldMk cId="0" sldId="295"/>
            <ac:spMk id="295" creationId="{00000000-0000-0000-0000-000000000000}"/>
          </ac:spMkLst>
        </pc:spChg>
        <pc:spChg chg="mod">
          <ac:chgData name="Aaron Moss" userId="S::aaron.moss@cloudresearch.com::2ef91cd1-478d-4e62-9b55-d75b2861bfe4" providerId="AD" clId="Web-{2B827A47-D85F-1B16-E1DA-625B2BA66A16}" dt="2026-01-13T14:22:03.140" v="27" actId="20577"/>
          <ac:spMkLst>
            <pc:docMk/>
            <pc:sldMk cId="0" sldId="295"/>
            <ac:spMk id="296" creationId="{00000000-0000-0000-0000-000000000000}"/>
          </ac:spMkLst>
        </pc:spChg>
        <pc:spChg chg="mod">
          <ac:chgData name="Aaron Moss" userId="S::aaron.moss@cloudresearch.com::2ef91cd1-478d-4e62-9b55-d75b2861bfe4" providerId="AD" clId="Web-{2B827A47-D85F-1B16-E1DA-625B2BA66A16}" dt="2026-01-13T14:21:40.452" v="23" actId="1076"/>
          <ac:spMkLst>
            <pc:docMk/>
            <pc:sldMk cId="0" sldId="295"/>
            <ac:spMk id="297" creationId="{00000000-0000-0000-0000-000000000000}"/>
          </ac:spMkLst>
        </pc:spChg>
      </pc:sldChg>
      <pc:sldChg chg="addSp delSp modSp del">
        <pc:chgData name="Aaron Moss" userId="S::aaron.moss@cloudresearch.com::2ef91cd1-478d-4e62-9b55-d75b2861bfe4" providerId="AD" clId="Web-{2B827A47-D85F-1B16-E1DA-625B2BA66A16}" dt="2026-01-13T14:30:54.013" v="157"/>
        <pc:sldMkLst>
          <pc:docMk/>
          <pc:sldMk cId="0" sldId="296"/>
        </pc:sldMkLst>
        <pc:spChg chg="del">
          <ac:chgData name="Aaron Moss" userId="S::aaron.moss@cloudresearch.com::2ef91cd1-478d-4e62-9b55-d75b2861bfe4" providerId="AD" clId="Web-{2B827A47-D85F-1B16-E1DA-625B2BA66A16}" dt="2026-01-13T14:27:21.917" v="109"/>
          <ac:spMkLst>
            <pc:docMk/>
            <pc:sldMk cId="0" sldId="296"/>
            <ac:spMk id="306" creationId="{00000000-0000-0000-0000-000000000000}"/>
          </ac:spMkLst>
        </pc:spChg>
        <pc:spChg chg="mod">
          <ac:chgData name="Aaron Moss" userId="S::aaron.moss@cloudresearch.com::2ef91cd1-478d-4e62-9b55-d75b2861bfe4" providerId="AD" clId="Web-{2B827A47-D85F-1B16-E1DA-625B2BA66A16}" dt="2026-01-13T14:27:19.932" v="108" actId="1076"/>
          <ac:spMkLst>
            <pc:docMk/>
            <pc:sldMk cId="0" sldId="296"/>
            <ac:spMk id="307" creationId="{00000000-0000-0000-0000-000000000000}"/>
          </ac:spMkLst>
        </pc:spChg>
        <pc:spChg chg="del">
          <ac:chgData name="Aaron Moss" userId="S::aaron.moss@cloudresearch.com::2ef91cd1-478d-4e62-9b55-d75b2861bfe4" providerId="AD" clId="Web-{2B827A47-D85F-1B16-E1DA-625B2BA66A16}" dt="2026-01-13T14:27:24.182" v="110"/>
          <ac:spMkLst>
            <pc:docMk/>
            <pc:sldMk cId="0" sldId="296"/>
            <ac:spMk id="308" creationId="{00000000-0000-0000-0000-000000000000}"/>
          </ac:spMkLst>
        </pc:spChg>
        <pc:spChg chg="del">
          <ac:chgData name="Aaron Moss" userId="S::aaron.moss@cloudresearch.com::2ef91cd1-478d-4e62-9b55-d75b2861bfe4" providerId="AD" clId="Web-{2B827A47-D85F-1B16-E1DA-625B2BA66A16}" dt="2026-01-13T14:27:27.292" v="111"/>
          <ac:spMkLst>
            <pc:docMk/>
            <pc:sldMk cId="0" sldId="296"/>
            <ac:spMk id="310" creationId="{00000000-0000-0000-0000-000000000000}"/>
          </ac:spMkLst>
        </pc:spChg>
        <pc:spChg chg="del">
          <ac:chgData name="Aaron Moss" userId="S::aaron.moss@cloudresearch.com::2ef91cd1-478d-4e62-9b55-d75b2861bfe4" providerId="AD" clId="Web-{2B827A47-D85F-1B16-E1DA-625B2BA66A16}" dt="2026-01-13T14:27:28.885" v="112"/>
          <ac:spMkLst>
            <pc:docMk/>
            <pc:sldMk cId="0" sldId="296"/>
            <ac:spMk id="312" creationId="{00000000-0000-0000-0000-000000000000}"/>
          </ac:spMkLst>
        </pc:spChg>
        <pc:picChg chg="add mod">
          <ac:chgData name="Aaron Moss" userId="S::aaron.moss@cloudresearch.com::2ef91cd1-478d-4e62-9b55-d75b2861bfe4" providerId="AD" clId="Web-{2B827A47-D85F-1B16-E1DA-625B2BA66A16}" dt="2026-01-13T14:27:07.651" v="106" actId="1076"/>
          <ac:picMkLst>
            <pc:docMk/>
            <pc:sldMk cId="0" sldId="296"/>
            <ac:picMk id="2" creationId="{8F396B5D-F822-E244-2A46-785B5FB369C0}"/>
          </ac:picMkLst>
        </pc:picChg>
        <pc:picChg chg="del">
          <ac:chgData name="Aaron Moss" userId="S::aaron.moss@cloudresearch.com::2ef91cd1-478d-4e62-9b55-d75b2861bfe4" providerId="AD" clId="Web-{2B827A47-D85F-1B16-E1DA-625B2BA66A16}" dt="2026-01-13T14:26:55.260" v="102"/>
          <ac:picMkLst>
            <pc:docMk/>
            <pc:sldMk cId="0" sldId="296"/>
            <ac:picMk id="305" creationId="{00000000-0000-0000-0000-000000000000}"/>
          </ac:picMkLst>
        </pc:picChg>
      </pc:sldChg>
      <pc:sldChg chg="addSp delSp modSp">
        <pc:chgData name="Aaron Moss" userId="S::aaron.moss@cloudresearch.com::2ef91cd1-478d-4e62-9b55-d75b2861bfe4" providerId="AD" clId="Web-{2B827A47-D85F-1B16-E1DA-625B2BA66A16}" dt="2026-01-13T14:10:20.331" v="15" actId="1076"/>
        <pc:sldMkLst>
          <pc:docMk/>
          <pc:sldMk cId="0" sldId="298"/>
        </pc:sldMkLst>
        <pc:picChg chg="add mod">
          <ac:chgData name="Aaron Moss" userId="S::aaron.moss@cloudresearch.com::2ef91cd1-478d-4e62-9b55-d75b2861bfe4" providerId="AD" clId="Web-{2B827A47-D85F-1B16-E1DA-625B2BA66A16}" dt="2026-01-13T14:10:20.331" v="15" actId="1076"/>
          <ac:picMkLst>
            <pc:docMk/>
            <pc:sldMk cId="0" sldId="298"/>
            <ac:picMk id="2" creationId="{FA4C87B7-7F2D-A42D-A018-A900C41F707E}"/>
          </ac:picMkLst>
        </pc:picChg>
        <pc:picChg chg="del">
          <ac:chgData name="Aaron Moss" userId="S::aaron.moss@cloudresearch.com::2ef91cd1-478d-4e62-9b55-d75b2861bfe4" providerId="AD" clId="Web-{2B827A47-D85F-1B16-E1DA-625B2BA66A16}" dt="2026-01-13T14:10:17.363" v="14"/>
          <ac:picMkLst>
            <pc:docMk/>
            <pc:sldMk cId="0" sldId="298"/>
            <ac:picMk id="355" creationId="{00000000-0000-0000-0000-000000000000}"/>
          </ac:picMkLst>
        </pc:picChg>
      </pc:sldChg>
      <pc:sldChg chg="modSp new modNotes">
        <pc:chgData name="Aaron Moss" userId="S::aaron.moss@cloudresearch.com::2ef91cd1-478d-4e62-9b55-d75b2861bfe4" providerId="AD" clId="Web-{2B827A47-D85F-1B16-E1DA-625B2BA66A16}" dt="2026-01-13T14:25:54.337" v="101"/>
        <pc:sldMkLst>
          <pc:docMk/>
          <pc:sldMk cId="2345669461" sldId="299"/>
        </pc:sldMkLst>
        <pc:spChg chg="mod">
          <ac:chgData name="Aaron Moss" userId="S::aaron.moss@cloudresearch.com::2ef91cd1-478d-4e62-9b55-d75b2861bfe4" providerId="AD" clId="Web-{2B827A47-D85F-1B16-E1DA-625B2BA66A16}" dt="2026-01-13T14:22:22.188" v="30" actId="20577"/>
          <ac:spMkLst>
            <pc:docMk/>
            <pc:sldMk cId="2345669461" sldId="299"/>
            <ac:spMk id="2" creationId="{943B9603-6DA5-147C-6D8D-8C66AA15EE92}"/>
          </ac:spMkLst>
        </pc:spChg>
        <pc:spChg chg="mod">
          <ac:chgData name="Aaron Moss" userId="S::aaron.moss@cloudresearch.com::2ef91cd1-478d-4e62-9b55-d75b2861bfe4" providerId="AD" clId="Web-{2B827A47-D85F-1B16-E1DA-625B2BA66A16}" dt="2026-01-13T14:25:38.242" v="64" actId="20577"/>
          <ac:spMkLst>
            <pc:docMk/>
            <pc:sldMk cId="2345669461" sldId="299"/>
            <ac:spMk id="3" creationId="{22493C40-5452-EC75-731B-A3B3F2FD749E}"/>
          </ac:spMkLst>
        </pc:spChg>
      </pc:sldChg>
      <pc:sldChg chg="addSp delSp modSp new mod setBg">
        <pc:chgData name="Aaron Moss" userId="S::aaron.moss@cloudresearch.com::2ef91cd1-478d-4e62-9b55-d75b2861bfe4" providerId="AD" clId="Web-{2B827A47-D85F-1B16-E1DA-625B2BA66A16}" dt="2026-01-13T14:30:48.091" v="156"/>
        <pc:sldMkLst>
          <pc:docMk/>
          <pc:sldMk cId="443290141" sldId="300"/>
        </pc:sldMkLst>
        <pc:spChg chg="mod">
          <ac:chgData name="Aaron Moss" userId="S::aaron.moss@cloudresearch.com::2ef91cd1-478d-4e62-9b55-d75b2861bfe4" providerId="AD" clId="Web-{2B827A47-D85F-1B16-E1DA-625B2BA66A16}" dt="2026-01-13T14:30:48.091" v="156"/>
          <ac:spMkLst>
            <pc:docMk/>
            <pc:sldMk cId="443290141" sldId="300"/>
            <ac:spMk id="2" creationId="{3C153DC6-3EF3-F661-5371-2E5CB4F77E05}"/>
          </ac:spMkLst>
        </pc:spChg>
        <pc:spChg chg="mod">
          <ac:chgData name="Aaron Moss" userId="S::aaron.moss@cloudresearch.com::2ef91cd1-478d-4e62-9b55-d75b2861bfe4" providerId="AD" clId="Web-{2B827A47-D85F-1B16-E1DA-625B2BA66A16}" dt="2026-01-13T14:30:48.091" v="156"/>
          <ac:spMkLst>
            <pc:docMk/>
            <pc:sldMk cId="443290141" sldId="300"/>
            <ac:spMk id="3" creationId="{42ACF31C-DB2D-C93F-59B4-5674239D95E6}"/>
          </ac:spMkLst>
        </pc:spChg>
        <pc:spChg chg="add">
          <ac:chgData name="Aaron Moss" userId="S::aaron.moss@cloudresearch.com::2ef91cd1-478d-4e62-9b55-d75b2861bfe4" providerId="AD" clId="Web-{2B827A47-D85F-1B16-E1DA-625B2BA66A16}" dt="2026-01-13T14:30:48.091" v="156"/>
          <ac:spMkLst>
            <pc:docMk/>
            <pc:sldMk cId="443290141" sldId="300"/>
            <ac:spMk id="12" creationId="{650D18FE-0824-4A46-B22C-A86B52E5780A}"/>
          </ac:spMkLst>
        </pc:spChg>
        <pc:spChg chg="add">
          <ac:chgData name="Aaron Moss" userId="S::aaron.moss@cloudresearch.com::2ef91cd1-478d-4e62-9b55-d75b2861bfe4" providerId="AD" clId="Web-{2B827A47-D85F-1B16-E1DA-625B2BA66A16}" dt="2026-01-13T14:30:48.091" v="156"/>
          <ac:spMkLst>
            <pc:docMk/>
            <pc:sldMk cId="443290141" sldId="300"/>
            <ac:spMk id="13" creationId="{743AA782-23D1-4521-8CAD-47662984AA08}"/>
          </ac:spMkLst>
        </pc:spChg>
        <pc:picChg chg="add mod">
          <ac:chgData name="Aaron Moss" userId="S::aaron.moss@cloudresearch.com::2ef91cd1-478d-4e62-9b55-d75b2861bfe4" providerId="AD" clId="Web-{2B827A47-D85F-1B16-E1DA-625B2BA66A16}" dt="2026-01-13T14:30:48.091" v="156"/>
          <ac:picMkLst>
            <pc:docMk/>
            <pc:sldMk cId="443290141" sldId="300"/>
            <ac:picMk id="5" creationId="{C1783F20-0119-13B0-12FA-F93972C6F181}"/>
          </ac:picMkLst>
        </pc:picChg>
        <pc:cxnChg chg="add del">
          <ac:chgData name="Aaron Moss" userId="S::aaron.moss@cloudresearch.com::2ef91cd1-478d-4e62-9b55-d75b2861bfe4" providerId="AD" clId="Web-{2B827A47-D85F-1B16-E1DA-625B2BA66A16}" dt="2026-01-13T14:30:48.076" v="155"/>
          <ac:cxnSpMkLst>
            <pc:docMk/>
            <pc:sldMk cId="443290141" sldId="300"/>
            <ac:cxnSpMk id="10" creationId="{FC23E3B9-5ABF-58B3-E2B0-E9A5DAA90037}"/>
          </ac:cxnSpMkLst>
        </pc:cxn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c:style val="2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Effect Size</c:v>
                </c:pt>
              </c:strCache>
            </c:strRef>
          </c:tx>
          <c:spPr>
            <a:solidFill>
              <a:srgbClr val="4A6FA5"/>
            </a:solidFill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 strike="noStrike">
                    <a:solidFill>
                      <a:srgbClr val="000000"/>
                    </a:solidFill>
                    <a:latin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Small</c:v>
                </c:pt>
                <c:pt idx="1">
                  <c:v>Medium</c:v>
                </c:pt>
                <c:pt idx="2">
                  <c:v>Large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0.2</c:v>
                </c:pt>
                <c:pt idx="1">
                  <c:v>0.4</c:v>
                </c:pt>
                <c:pt idx="2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1B-46E3-94C9-E80FDF4DBA4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94734554"/>
        <c:axId val="2094734552"/>
      </c:barChart>
      <c:catAx>
        <c:axId val="209473455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 i="0" u="none" strike="noStrike">
                    <a:solidFill>
                      <a:srgbClr val="000000"/>
                    </a:solidFill>
                    <a:latin typeface="Arial"/>
                  </a:defRPr>
                </a:pPr>
                <a:r>
                  <a:rPr lang="en-US" b="0" i="0" u="none" strike="noStrike">
                    <a:solidFill>
                      <a:srgbClr val="000000"/>
                    </a:solidFill>
                    <a:latin typeface="Arial"/>
                  </a:rPr>
                  <a:t>Effect Size Category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low"/>
        <c:spPr>
          <a:ln w="12700" cap="flat">
            <a:solidFill>
              <a:srgbClr val="888888"/>
            </a:solidFill>
            <a:prstDash val="solid"/>
            <a:round/>
          </a:ln>
        </c:spPr>
        <c:txPr>
          <a:bodyPr/>
          <a:lstStyle/>
          <a:p>
            <a:pPr>
              <a:defRPr sz="1200" b="0" i="0" u="none" strike="noStrike">
                <a:solidFill>
                  <a:srgbClr val="000000"/>
                </a:solidFill>
                <a:latin typeface="Arial"/>
              </a:defRPr>
            </a:pPr>
            <a:endParaRPr lang="en-US"/>
          </a:p>
        </c:txPr>
        <c:crossAx val="2094734552"/>
        <c:crosses val="autoZero"/>
        <c:auto val="1"/>
        <c:lblAlgn val="ctr"/>
        <c:lblOffset val="100"/>
        <c:noMultiLvlLbl val="1"/>
      </c:catAx>
      <c:valAx>
        <c:axId val="2094734552"/>
        <c:scaling>
          <c:orientation val="minMax"/>
          <c:max val="1"/>
          <c:min val="0"/>
        </c:scaling>
        <c:delete val="0"/>
        <c:axPos val="l"/>
        <c:majorGridlines>
          <c:spPr>
            <a:ln w="12700" cap="flat">
              <a:solidFill>
                <a:srgbClr val="888888"/>
              </a:solidFill>
              <a:prstDash val="solid"/>
              <a:round/>
            </a:ln>
          </c:spPr>
        </c:majorGridlines>
        <c:title>
          <c:tx>
            <c:rich>
              <a:bodyPr/>
              <a:lstStyle/>
              <a:p>
                <a:pPr>
                  <a:defRPr b="0" i="0" u="none" strike="noStrike">
                    <a:solidFill>
                      <a:srgbClr val="000000"/>
                    </a:solidFill>
                    <a:latin typeface="Arial"/>
                  </a:defRPr>
                </a:pPr>
                <a:r>
                  <a:rPr lang="en-US" b="0" i="0" u="none" strike="noStrike">
                    <a:solidFill>
                      <a:srgbClr val="000000"/>
                    </a:solidFill>
                    <a:latin typeface="Arial"/>
                  </a:rPr>
                  <a:t>Correlation Coefficient (r)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spPr>
          <a:ln w="12700" cap="flat">
            <a:solidFill>
              <a:srgbClr val="888888"/>
            </a:solidFill>
            <a:prstDash val="solid"/>
            <a:round/>
          </a:ln>
        </c:spPr>
        <c:txPr>
          <a:bodyPr/>
          <a:lstStyle/>
          <a:p>
            <a:pPr>
              <a:defRPr sz="1200" b="0" i="0" u="none" strike="noStrike">
                <a:solidFill>
                  <a:srgbClr val="000000"/>
                </a:solidFill>
                <a:latin typeface="Arial"/>
              </a:defRPr>
            </a:pPr>
            <a:endParaRPr lang="en-US"/>
          </a:p>
        </c:txPr>
        <c:crossAx val="209473455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span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C1B650-DAFB-477B-83B7-46CF8A04491D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0A9378-FA9A-49A8-B46C-E7C7270F3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276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Remind students about the scales of measurement and the activity they completed in Ch 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Walk through examples.</a:t>
            </a:r>
          </a:p>
          <a:p>
            <a:endParaRPr lang="en-US" dirty="0"/>
          </a:p>
          <a:p>
            <a:r>
              <a:rPr lang="en-US" dirty="0"/>
              <a:t>Make very clear, different associations are assessed with different tests</a:t>
            </a:r>
          </a:p>
          <a:p>
            <a:endParaRPr lang="en-US" dirty="0"/>
          </a:p>
          <a:p>
            <a:r>
              <a:rPr lang="en-US" dirty="0"/>
              <a:t>Make clear we will conduct these analyses together.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0A9378-FA9A-49A8-B46C-E7C7270F32A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5637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0A9378-FA9A-49A8-B46C-E7C7270F32A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8572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Ask students to think of reasons why people may disagree.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What kinds of moral values might explain differences? Guide them toward specific values and MFT. </a:t>
            </a:r>
            <a:endParaRPr dirty="0"/>
          </a:p>
        </p:txBody>
      </p:sp>
      <p:sp>
        <p:nvSpPr>
          <p:cNvPr id="274" name="Google Shape;27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MFT and some of the research that has been done on it.</a:t>
            </a:r>
          </a:p>
          <a:p>
            <a:endParaRPr lang="en-US" dirty="0"/>
          </a:p>
          <a:p>
            <a:r>
              <a:rPr lang="en-US" dirty="0"/>
              <a:t>Explain we will measure it in this study to see if it correlates with decisions in the Heinz Dilemma.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0A9378-FA9A-49A8-B46C-E7C7270F32A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07235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/>
                <a:ea typeface="Calibri"/>
                <a:cs typeface="Calibri"/>
              </a:rPr>
              <a:t>Ask students to make their own predictions about which foundations will be correlated with the outcomes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0A9378-FA9A-49A8-B46C-E7C7270F32A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546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Ask for and give examples.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0A9378-FA9A-49A8-B46C-E7C7270F32A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7959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54AAD9-54E4-27FD-2782-E00E56D399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50D4D4-5DAC-E282-10CA-C5FD979050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637C09-E3F7-48BC-54D0-DF5606300F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Ask for and give examples.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F69193-AC38-EF51-C873-288D5FAFB9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0A9378-FA9A-49A8-B46C-E7C7270F32A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2157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EFF162-0DD5-5436-F784-982C986F07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475AF0-8112-C128-B8A4-7C07534F41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D44480-883C-D2CC-BA32-A61FD6AFFA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Ask for and give examples.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1DB6B2-A6FA-2AA6-19B5-2C178503B7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0A9378-FA9A-49A8-B46C-E7C7270F32A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948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CC9CB-F151-147D-7C80-732D355DCC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597013-86CE-965F-3EC9-C84834E282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FCBAF9-7589-3477-3EE2-333AA0B5D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C8B6-7B36-4ABC-988F-A3ED8221A9D8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36A57-6792-6089-4FAC-4CBE21D74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BF1027-7414-D1F7-E6A0-D1C409BDC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E689-7335-4E94-85CE-4FF945E5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90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08969-36B4-17D1-7904-82E703D75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36B2F9-63B4-0741-7364-FCBEE1BEF0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76E06A-69EE-AD17-A96D-CC8305484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C8B6-7B36-4ABC-988F-A3ED8221A9D8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5FCDE-0ED8-B231-1D23-48A18CD06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438993-149F-7B3D-D4A1-602F02CBC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E689-7335-4E94-85CE-4FF945E5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027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D79A49-357D-246C-387B-BE1190174B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7C53E6-F318-366D-D16E-C9F14BCAF7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782E8-C639-F57C-3FB5-98A17C25D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C8B6-7B36-4ABC-988F-A3ED8221A9D8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A84FE8-A55F-0382-CBC4-8FE685F87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60FF58-B4EC-D80D-2CDC-E7B22E08D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E689-7335-4E94-85CE-4FF945E5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192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3157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EDCCC-6A05-5542-0A33-7CF9EDDD3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BF2A93-4C4F-E278-0A82-FDE0D52003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F76885-851F-94AD-DAFE-A93517051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C8B6-7B36-4ABC-988F-A3ED8221A9D8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DD1F1-295C-D61B-A0A1-6C84EB504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2AD2C8-D029-A00C-E4EB-B61392A86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E689-7335-4E94-85CE-4FF945E5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734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2B1CC-7F6D-9405-9B16-614EE1518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30C4A1-DC69-A6F4-1180-A523F17788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CF8214-1A07-3855-8ABA-43E356789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C8B6-7B36-4ABC-988F-A3ED8221A9D8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DD9219-D07A-E0AD-E4EE-7957FEA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7677AA-F95C-BE98-1E84-9146378CE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E689-7335-4E94-85CE-4FF945E5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73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DBCCD-FAFD-518D-F9BA-A3F0AE49F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366FFC-9DB4-1E61-FA0E-E93F1845CE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A95BD8-5529-C1AE-3BB7-73041FE3A9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F4EF59-00C0-5800-F69C-392604908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C8B6-7B36-4ABC-988F-A3ED8221A9D8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8BEFD8-5397-AA7B-4D42-15504EC76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A21BD-6644-8AB9-C2B6-AB31B71BD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E689-7335-4E94-85CE-4FF945E5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263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5F4A8-8C1E-2162-1FB0-4E6993036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71EEB6-88A4-60BD-111B-A2A7FE73A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4091CE-8D1A-D0D2-26E9-CADE3090C5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686F55-4532-B314-0E09-CCD3653DAE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A1F36B-2780-4D63-E80E-3DCD4311B7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A7AC23-3E5A-92F5-BBF7-2F8B521F8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C8B6-7B36-4ABC-988F-A3ED8221A9D8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30542F-BDFF-AF89-F085-0694BC9D0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63EF97-8342-AA58-7BA7-710C26CFD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E689-7335-4E94-85CE-4FF945E5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985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8EB2B-0089-009C-146C-2984472DE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9845AF-7429-F002-8A30-E33CE2383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C8B6-7B36-4ABC-988F-A3ED8221A9D8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A81C84-B783-44BC-9D85-B7236D15B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E19D79-E511-EC52-5397-FD45AEADB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E689-7335-4E94-85CE-4FF945E5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487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FEA350-1F2A-E31F-B662-97B6DC993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C8B6-7B36-4ABC-988F-A3ED8221A9D8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135F98-34B2-1473-F53F-74EBD2E3D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91A84C-C306-FBCF-9A72-208DF09FE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E689-7335-4E94-85CE-4FF945E5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538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F2AAF-B608-C7B6-0246-1890913F4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1A568A-D003-4E95-A8BB-038299DEF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6F5F91-5F1E-6B78-CA8A-612BD0EB1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75085F-0767-8D4A-8763-74FBCAB68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C8B6-7B36-4ABC-988F-A3ED8221A9D8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3E72CE-B873-BD4A-2C8E-B8009AA54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753603-94B1-BE34-DD00-3EBF0E048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E689-7335-4E94-85CE-4FF945E5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894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9AF2A-7092-D515-7EFF-3DA69536F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25C6F0-3B31-73DC-1E84-DB41B81729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D771AA-41AF-C9EB-A3A3-D1B34D84D4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540543-E1A2-6944-73D3-02002F952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C8B6-7B36-4ABC-988F-A3ED8221A9D8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8699E9-0565-E2E4-C61F-DC98EBB62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322748-57DC-6CC4-2DED-DE1C7A6BB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E689-7335-4E94-85CE-4FF945E5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3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F81435-EA53-A151-4D82-F7D52B98C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7F8B68-991D-5FED-A5A2-01CDD08058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20B96-8C2A-DFB5-334D-26AEFDC9A8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54C8B6-7B36-4ABC-988F-A3ED8221A9D8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311DB-99C3-CCF6-30D9-0944FE621C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13F33-6787-E10F-D3C8-4C2274DA3B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07E689-7335-4E94-85CE-4FF945E5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941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moralfoundations.github.io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/>
        </p:nvSpPr>
        <p:spPr>
          <a:xfrm>
            <a:off x="571500" y="1857375"/>
            <a:ext cx="11601450" cy="2234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b="1" i="0" u="none" strike="noStrike" cap="none" dirty="0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Chapter 5: Correlational Research</a:t>
            </a:r>
            <a:endParaRPr sz="1400" dirty="0"/>
          </a:p>
        </p:txBody>
      </p:sp>
      <p:sp>
        <p:nvSpPr>
          <p:cNvPr id="86" name="Google Shape;86;p13"/>
          <p:cNvSpPr txBox="1"/>
          <p:nvPr/>
        </p:nvSpPr>
        <p:spPr>
          <a:xfrm>
            <a:off x="571500" y="4297441"/>
            <a:ext cx="11049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 i="0" u="none" strike="noStrike" cap="none" dirty="0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Finding Patterns and Making Predictions</a:t>
            </a:r>
            <a:endParaRPr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EE15F4-9586-7806-2AED-CCC5320BB7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12E45-1D75-F39B-68B2-F19CC4BCA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 Correlation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AA5D4D-7EE6-F6CF-BCC1-D5CCFF59ADC3}"/>
              </a:ext>
            </a:extLst>
          </p:cNvPr>
          <p:cNvSpPr txBox="1"/>
          <p:nvPr/>
        </p:nvSpPr>
        <p:spPr>
          <a:xfrm>
            <a:off x="838200" y="2665149"/>
            <a:ext cx="4913556" cy="13732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0055" marR="497205">
              <a:lnSpc>
                <a:spcPct val="101000"/>
              </a:lnSpc>
              <a:buNone/>
            </a:pP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Two variables that are unrelated appear as random “noise”</a:t>
            </a:r>
          </a:p>
        </p:txBody>
      </p:sp>
      <p:pic>
        <p:nvPicPr>
          <p:cNvPr id="3" name="Image 387">
            <a:extLst>
              <a:ext uri="{FF2B5EF4-FFF2-40B4-BE49-F238E27FC236}">
                <a16:creationId xmlns:a16="http://schemas.microsoft.com/office/drawing/2014/main" id="{15699B49-0E9B-FFE0-2192-647F0716F0C6}"/>
              </a:ext>
            </a:extLst>
          </p:cNvPr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0246" y="1904328"/>
            <a:ext cx="4354830" cy="343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135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0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1500" y="2093565"/>
            <a:ext cx="3492549" cy="333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0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49799" y="2093565"/>
            <a:ext cx="3492549" cy="333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0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128099" y="2093565"/>
            <a:ext cx="3492549" cy="333375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0"/>
          <p:cNvSpPr txBox="1"/>
          <p:nvPr/>
        </p:nvSpPr>
        <p:spPr>
          <a:xfrm>
            <a:off x="807511" y="3169890"/>
            <a:ext cx="3020377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Strength (Magnitude)</a:t>
            </a:r>
            <a:endParaRPr/>
          </a:p>
        </p:txBody>
      </p:sp>
      <p:sp>
        <p:nvSpPr>
          <p:cNvPr id="184" name="Google Shape;184;p20"/>
          <p:cNvSpPr txBox="1"/>
          <p:nvPr/>
        </p:nvSpPr>
        <p:spPr>
          <a:xfrm>
            <a:off x="809625" y="3827115"/>
            <a:ext cx="3016299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How strong is the link? (Closer to 1 or -1 = stronger).</a:t>
            </a:r>
            <a:endParaRPr/>
          </a:p>
        </p:txBody>
      </p:sp>
      <p:sp>
        <p:nvSpPr>
          <p:cNvPr id="185" name="Google Shape;185;p20"/>
          <p:cNvSpPr txBox="1"/>
          <p:nvPr/>
        </p:nvSpPr>
        <p:spPr>
          <a:xfrm>
            <a:off x="903237" y="4655790"/>
            <a:ext cx="2828925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Small: .10 | Medium: .30 | Large: .50+</a:t>
            </a:r>
            <a:endParaRPr/>
          </a:p>
        </p:txBody>
      </p:sp>
      <p:sp>
        <p:nvSpPr>
          <p:cNvPr id="186" name="Google Shape;186;p20"/>
          <p:cNvSpPr txBox="1"/>
          <p:nvPr/>
        </p:nvSpPr>
        <p:spPr>
          <a:xfrm>
            <a:off x="4575810" y="3169890"/>
            <a:ext cx="304038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Significance (p-value)</a:t>
            </a:r>
            <a:endParaRPr/>
          </a:p>
        </p:txBody>
      </p:sp>
      <p:sp>
        <p:nvSpPr>
          <p:cNvPr id="187" name="Google Shape;187;p20"/>
          <p:cNvSpPr txBox="1"/>
          <p:nvPr/>
        </p:nvSpPr>
        <p:spPr>
          <a:xfrm>
            <a:off x="4748212" y="3827115"/>
            <a:ext cx="2695575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Is the pattern real, or just chance?</a:t>
            </a:r>
            <a:endParaRPr/>
          </a:p>
        </p:txBody>
      </p:sp>
      <p:sp>
        <p:nvSpPr>
          <p:cNvPr id="188" name="Google Shape;188;p20"/>
          <p:cNvSpPr txBox="1"/>
          <p:nvPr/>
        </p:nvSpPr>
        <p:spPr>
          <a:xfrm>
            <a:off x="4587924" y="4398615"/>
            <a:ext cx="3016299" cy="771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**p &lt; .05** is the standard. It means there's less than a 5% chance the result is random noise.</a:t>
            </a:r>
            <a:endParaRPr/>
          </a:p>
        </p:txBody>
      </p:sp>
      <p:sp>
        <p:nvSpPr>
          <p:cNvPr id="189" name="Google Shape;189;p20"/>
          <p:cNvSpPr txBox="1"/>
          <p:nvPr/>
        </p:nvSpPr>
        <p:spPr>
          <a:xfrm>
            <a:off x="8417242" y="3169890"/>
            <a:ext cx="2914114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No Correlation (r ≈ 0)</a:t>
            </a:r>
            <a:endParaRPr/>
          </a:p>
        </p:txBody>
      </p:sp>
      <p:sp>
        <p:nvSpPr>
          <p:cNvPr id="190" name="Google Shape;190;p20"/>
          <p:cNvSpPr txBox="1"/>
          <p:nvPr/>
        </p:nvSpPr>
        <p:spPr>
          <a:xfrm>
            <a:off x="8366224" y="3827115"/>
            <a:ext cx="3016299" cy="771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The variables are unrelated. The scatterplot shows no clear pattern, just a random cloud of dots.</a:t>
            </a:r>
            <a:endParaRPr/>
          </a:p>
        </p:txBody>
      </p:sp>
      <p:pic>
        <p:nvPicPr>
          <p:cNvPr id="191" name="Google Shape;191;p20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031950" y="2436465"/>
            <a:ext cx="5715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0" descr="image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924550" y="2436465"/>
            <a:ext cx="3429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0" descr="image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588549" y="2436465"/>
            <a:ext cx="57150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0"/>
          <p:cNvSpPr txBox="1"/>
          <p:nvPr/>
        </p:nvSpPr>
        <p:spPr>
          <a:xfrm>
            <a:off x="571500" y="571500"/>
            <a:ext cx="11601450" cy="66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50" b="1" i="0" u="none" strike="noStrike" cap="none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Strength, Significance, &amp; "Noise"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08000" y="308174"/>
            <a:ext cx="6736080" cy="5484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4320"/>
              </a:lnSpc>
              <a:spcAft>
                <a:spcPts val="1200"/>
              </a:spcAft>
            </a:pPr>
            <a:r>
              <a:rPr lang="en-US" sz="3600" b="1" dirty="0">
                <a:solidFill>
                  <a:srgbClr val="2E509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Interpreting Correlation Strength</a:t>
            </a:r>
            <a:endParaRPr lang="en-US" sz="3600" dirty="0"/>
          </a:p>
        </p:txBody>
      </p:sp>
      <p:sp>
        <p:nvSpPr>
          <p:cNvPr id="3" name="Text 1"/>
          <p:cNvSpPr/>
          <p:nvPr/>
        </p:nvSpPr>
        <p:spPr>
          <a:xfrm>
            <a:off x="1016000" y="1466255"/>
            <a:ext cx="10160000" cy="660400"/>
          </a:xfrm>
          <a:prstGeom prst="rect">
            <a:avLst/>
          </a:prstGeom>
          <a:solidFill>
            <a:srgbClr val="FFF8E7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4" name="Shape 2"/>
          <p:cNvSpPr/>
          <p:nvPr/>
        </p:nvSpPr>
        <p:spPr>
          <a:xfrm>
            <a:off x="1041400" y="1466255"/>
            <a:ext cx="0" cy="660400"/>
          </a:xfrm>
          <a:prstGeom prst="line">
            <a:avLst/>
          </a:prstGeom>
          <a:noFill/>
          <a:ln w="38100">
            <a:solidFill>
              <a:srgbClr val="F39C12"/>
            </a:solidFill>
            <a:prstDash val="solid"/>
          </a:ln>
        </p:spPr>
        <p:txBody>
          <a:bodyPr/>
          <a:lstStyle/>
          <a:p>
            <a:endParaRPr lang="en-US" sz="2400"/>
          </a:p>
        </p:txBody>
      </p:sp>
      <p:sp>
        <p:nvSpPr>
          <p:cNvPr id="5" name="Text 3"/>
          <p:cNvSpPr/>
          <p:nvPr/>
        </p:nvSpPr>
        <p:spPr>
          <a:xfrm>
            <a:off x="1244600" y="1644055"/>
            <a:ext cx="9948672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400"/>
              </a:lnSpc>
            </a:pPr>
            <a:r>
              <a:rPr lang="en-US" sz="1600" b="1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Cohen's conventions:</a:t>
            </a:r>
            <a:r>
              <a:rPr lang="en-US" sz="16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Guidelines for interpreting the size of correlations</a:t>
            </a:r>
            <a:endParaRPr lang="en-US" sz="1600" dirty="0"/>
          </a:p>
        </p:txBody>
      </p:sp>
      <p:sp>
        <p:nvSpPr>
          <p:cNvPr id="6" name="Text 4"/>
          <p:cNvSpPr/>
          <p:nvPr/>
        </p:nvSpPr>
        <p:spPr>
          <a:xfrm>
            <a:off x="1016000" y="2355255"/>
            <a:ext cx="10160000" cy="3302000"/>
          </a:xfrm>
          <a:prstGeom prst="roundRect">
            <a:avLst>
              <a:gd name="adj" fmla="val 2308"/>
            </a:avLst>
          </a:prstGeom>
          <a:solidFill>
            <a:srgbClr val="F8F9FA"/>
          </a:solidFill>
          <a:ln w="19050">
            <a:solidFill>
              <a:srgbClr val="E2E8F0"/>
            </a:solidFill>
          </a:ln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7" name="Text 5"/>
          <p:cNvSpPr/>
          <p:nvPr/>
        </p:nvSpPr>
        <p:spPr>
          <a:xfrm>
            <a:off x="1016000" y="5885855"/>
            <a:ext cx="3268067" cy="816571"/>
          </a:xfrm>
          <a:prstGeom prst="roundRect">
            <a:avLst>
              <a:gd name="adj" fmla="val 9332"/>
            </a:avLst>
          </a:prstGeom>
          <a:solidFill>
            <a:srgbClr val="E8F0F8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8" name="Text 6"/>
          <p:cNvSpPr/>
          <p:nvPr/>
        </p:nvSpPr>
        <p:spPr>
          <a:xfrm>
            <a:off x="1168401" y="6038255"/>
            <a:ext cx="3022532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680"/>
              </a:lnSpc>
              <a:spcAft>
                <a:spcPts val="400"/>
              </a:spcAft>
            </a:pPr>
            <a:r>
              <a:rPr lang="en-US" sz="1400" b="1" dirty="0">
                <a:solidFill>
                  <a:srgbClr val="2E509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Small</a:t>
            </a:r>
            <a:endParaRPr lang="en-US" sz="1400" dirty="0"/>
          </a:p>
        </p:txBody>
      </p:sp>
      <p:sp>
        <p:nvSpPr>
          <p:cNvPr id="9" name="Text 7"/>
          <p:cNvSpPr/>
          <p:nvPr/>
        </p:nvSpPr>
        <p:spPr>
          <a:xfrm>
            <a:off x="1168401" y="6302375"/>
            <a:ext cx="3022532" cy="2476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51"/>
              </a:lnSpc>
            </a:pPr>
            <a:r>
              <a:rPr lang="en-US" sz="13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 = .10 to .30</a:t>
            </a:r>
            <a:endParaRPr lang="en-US" sz="1300" dirty="0"/>
          </a:p>
        </p:txBody>
      </p:sp>
      <p:sp>
        <p:nvSpPr>
          <p:cNvPr id="10" name="Text 8"/>
          <p:cNvSpPr/>
          <p:nvPr/>
        </p:nvSpPr>
        <p:spPr>
          <a:xfrm>
            <a:off x="4461867" y="5885855"/>
            <a:ext cx="3268067" cy="816571"/>
          </a:xfrm>
          <a:prstGeom prst="roundRect">
            <a:avLst>
              <a:gd name="adj" fmla="val 9332"/>
            </a:avLst>
          </a:prstGeom>
          <a:solidFill>
            <a:srgbClr val="E8F0F8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1" name="Text 9"/>
          <p:cNvSpPr/>
          <p:nvPr/>
        </p:nvSpPr>
        <p:spPr>
          <a:xfrm>
            <a:off x="4614267" y="6038255"/>
            <a:ext cx="3022532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680"/>
              </a:lnSpc>
              <a:spcAft>
                <a:spcPts val="400"/>
              </a:spcAft>
            </a:pPr>
            <a:r>
              <a:rPr lang="en-US" sz="1400" b="1" dirty="0">
                <a:solidFill>
                  <a:srgbClr val="2E509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Medium</a:t>
            </a:r>
            <a:endParaRPr lang="en-US" sz="1400" dirty="0"/>
          </a:p>
        </p:txBody>
      </p:sp>
      <p:sp>
        <p:nvSpPr>
          <p:cNvPr id="12" name="Text 10"/>
          <p:cNvSpPr/>
          <p:nvPr/>
        </p:nvSpPr>
        <p:spPr>
          <a:xfrm>
            <a:off x="4614267" y="6302375"/>
            <a:ext cx="3022532" cy="2476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51"/>
              </a:lnSpc>
            </a:pPr>
            <a:r>
              <a:rPr lang="en-US" sz="13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 = .30 to .50</a:t>
            </a:r>
            <a:endParaRPr lang="en-US" sz="1300" dirty="0"/>
          </a:p>
        </p:txBody>
      </p:sp>
      <p:sp>
        <p:nvSpPr>
          <p:cNvPr id="13" name="Text 11"/>
          <p:cNvSpPr/>
          <p:nvPr/>
        </p:nvSpPr>
        <p:spPr>
          <a:xfrm>
            <a:off x="7907735" y="5885855"/>
            <a:ext cx="3268067" cy="816571"/>
          </a:xfrm>
          <a:prstGeom prst="roundRect">
            <a:avLst>
              <a:gd name="adj" fmla="val 9332"/>
            </a:avLst>
          </a:prstGeom>
          <a:solidFill>
            <a:srgbClr val="E8F0F8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4" name="Text 12"/>
          <p:cNvSpPr/>
          <p:nvPr/>
        </p:nvSpPr>
        <p:spPr>
          <a:xfrm>
            <a:off x="8060135" y="6038255"/>
            <a:ext cx="3022532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680"/>
              </a:lnSpc>
              <a:spcAft>
                <a:spcPts val="400"/>
              </a:spcAft>
            </a:pPr>
            <a:r>
              <a:rPr lang="en-US" sz="1400" b="1" dirty="0">
                <a:solidFill>
                  <a:srgbClr val="2E509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Large</a:t>
            </a:r>
            <a:endParaRPr lang="en-US" sz="1400" dirty="0"/>
          </a:p>
        </p:txBody>
      </p:sp>
      <p:sp>
        <p:nvSpPr>
          <p:cNvPr id="15" name="Text 13"/>
          <p:cNvSpPr/>
          <p:nvPr/>
        </p:nvSpPr>
        <p:spPr>
          <a:xfrm>
            <a:off x="8060135" y="6302375"/>
            <a:ext cx="3022532" cy="2476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51"/>
              </a:lnSpc>
            </a:pPr>
            <a:r>
              <a:rPr lang="en-US" sz="13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 &gt; .50</a:t>
            </a:r>
            <a:endParaRPr lang="en-US" sz="1300" dirty="0"/>
          </a:p>
        </p:txBody>
      </p:sp>
      <p:graphicFrame>
        <p:nvGraphicFramePr>
          <p:cNvPr id="16" name="Chart 0"/>
          <p:cNvGraphicFramePr/>
          <p:nvPr/>
        </p:nvGraphicFramePr>
        <p:xfrm>
          <a:off x="1219200" y="1828800"/>
          <a:ext cx="97536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08000" y="1058070"/>
            <a:ext cx="5712715" cy="5484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4320"/>
              </a:lnSpc>
              <a:spcAft>
                <a:spcPts val="1200"/>
              </a:spcAft>
            </a:pPr>
            <a:r>
              <a:rPr lang="en-US" sz="3600" b="1" dirty="0">
                <a:solidFill>
                  <a:srgbClr val="2E509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Statistical Significance</a:t>
            </a:r>
            <a:endParaRPr lang="en-US" sz="3600" dirty="0"/>
          </a:p>
        </p:txBody>
      </p:sp>
      <p:sp>
        <p:nvSpPr>
          <p:cNvPr id="3" name="Text 1"/>
          <p:cNvSpPr/>
          <p:nvPr/>
        </p:nvSpPr>
        <p:spPr>
          <a:xfrm>
            <a:off x="1016000" y="2216151"/>
            <a:ext cx="10160000" cy="1163240"/>
          </a:xfrm>
          <a:prstGeom prst="roundRect">
            <a:avLst>
              <a:gd name="adj" fmla="val 6551"/>
            </a:avLst>
          </a:prstGeom>
          <a:solidFill>
            <a:srgbClr val="FFF5F5"/>
          </a:solidFill>
          <a:ln w="19050">
            <a:solidFill>
              <a:srgbClr val="F56565"/>
            </a:solidFill>
          </a:ln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4" name="Text 2"/>
          <p:cNvSpPr/>
          <p:nvPr/>
        </p:nvSpPr>
        <p:spPr>
          <a:xfrm>
            <a:off x="1244600" y="2444751"/>
            <a:ext cx="9896856" cy="2742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60"/>
              </a:lnSpc>
              <a:spcAft>
                <a:spcPts val="1000"/>
              </a:spcAft>
            </a:pPr>
            <a:r>
              <a:rPr lang="en-US" b="1" dirty="0">
                <a:solidFill>
                  <a:srgbClr val="742A2A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Question</a:t>
            </a:r>
            <a:endParaRPr lang="en-US" dirty="0"/>
          </a:p>
        </p:txBody>
      </p:sp>
      <p:sp>
        <p:nvSpPr>
          <p:cNvPr id="5" name="Text 3"/>
          <p:cNvSpPr/>
          <p:nvPr/>
        </p:nvSpPr>
        <p:spPr>
          <a:xfrm>
            <a:off x="1244600" y="2845991"/>
            <a:ext cx="9896856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400"/>
              </a:lnSpc>
            </a:pPr>
            <a:r>
              <a:rPr lang="en-US" sz="16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When is a correlation large enough to be meaningful rather than just random noise?</a:t>
            </a:r>
            <a:endParaRPr lang="en-US" sz="1600" dirty="0"/>
          </a:p>
        </p:txBody>
      </p:sp>
      <p:sp>
        <p:nvSpPr>
          <p:cNvPr id="6" name="Text 4"/>
          <p:cNvSpPr/>
          <p:nvPr/>
        </p:nvSpPr>
        <p:spPr>
          <a:xfrm>
            <a:off x="1016001" y="3607991"/>
            <a:ext cx="4965700" cy="998140"/>
          </a:xfrm>
          <a:prstGeom prst="roundRect">
            <a:avLst>
              <a:gd name="adj" fmla="val 7634"/>
            </a:avLst>
          </a:prstGeom>
          <a:solidFill>
            <a:srgbClr val="E8F0F8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7" name="Text 5"/>
          <p:cNvSpPr/>
          <p:nvPr/>
        </p:nvSpPr>
        <p:spPr>
          <a:xfrm>
            <a:off x="1193801" y="3785791"/>
            <a:ext cx="4702303" cy="2742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60"/>
              </a:lnSpc>
              <a:spcAft>
                <a:spcPts val="800"/>
              </a:spcAft>
            </a:pPr>
            <a:r>
              <a:rPr lang="en-US" b="1" dirty="0">
                <a:solidFill>
                  <a:srgbClr val="2E509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p-value</a:t>
            </a:r>
            <a:endParaRPr lang="en-US" dirty="0"/>
          </a:p>
        </p:txBody>
      </p:sp>
      <p:sp>
        <p:nvSpPr>
          <p:cNvPr id="8" name="Text 6"/>
          <p:cNvSpPr/>
          <p:nvPr/>
        </p:nvSpPr>
        <p:spPr>
          <a:xfrm>
            <a:off x="1193801" y="4161631"/>
            <a:ext cx="4702303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00"/>
              </a:lnSpc>
            </a:pPr>
            <a:r>
              <a:rPr lang="en-US" sz="14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Expresses the probability that results occurred by chance</a:t>
            </a:r>
            <a:endParaRPr lang="en-US" sz="1400" dirty="0"/>
          </a:p>
        </p:txBody>
      </p:sp>
      <p:sp>
        <p:nvSpPr>
          <p:cNvPr id="9" name="Text 7"/>
          <p:cNvSpPr/>
          <p:nvPr/>
        </p:nvSpPr>
        <p:spPr>
          <a:xfrm>
            <a:off x="6210301" y="3607991"/>
            <a:ext cx="4965700" cy="998140"/>
          </a:xfrm>
          <a:prstGeom prst="roundRect">
            <a:avLst>
              <a:gd name="adj" fmla="val 7634"/>
            </a:avLst>
          </a:prstGeom>
          <a:solidFill>
            <a:srgbClr val="E8F0F8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0" name="Text 8"/>
          <p:cNvSpPr/>
          <p:nvPr/>
        </p:nvSpPr>
        <p:spPr>
          <a:xfrm>
            <a:off x="6388101" y="3785791"/>
            <a:ext cx="4702303" cy="2742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60"/>
              </a:lnSpc>
              <a:spcAft>
                <a:spcPts val="800"/>
              </a:spcAft>
            </a:pPr>
            <a:r>
              <a:rPr lang="en-US" b="1" dirty="0">
                <a:solidFill>
                  <a:srgbClr val="2E509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Convention</a:t>
            </a:r>
            <a:endParaRPr lang="en-US" dirty="0"/>
          </a:p>
        </p:txBody>
      </p:sp>
      <p:sp>
        <p:nvSpPr>
          <p:cNvPr id="11" name="Text 9"/>
          <p:cNvSpPr/>
          <p:nvPr/>
        </p:nvSpPr>
        <p:spPr>
          <a:xfrm>
            <a:off x="6388101" y="4161631"/>
            <a:ext cx="4702303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00"/>
              </a:lnSpc>
            </a:pPr>
            <a:r>
              <a:rPr lang="en-US" sz="14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If </a:t>
            </a:r>
            <a:r>
              <a:rPr lang="en-US" sz="1400" b="1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 &lt; .05</a:t>
            </a:r>
            <a:r>
              <a:rPr lang="en-US" sz="14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, the correlation is statistically significant</a:t>
            </a:r>
            <a:endParaRPr lang="en-US" sz="1400" dirty="0"/>
          </a:p>
        </p:txBody>
      </p:sp>
      <p:sp>
        <p:nvSpPr>
          <p:cNvPr id="12" name="Text 10"/>
          <p:cNvSpPr/>
          <p:nvPr/>
        </p:nvSpPr>
        <p:spPr>
          <a:xfrm>
            <a:off x="1016000" y="4834731"/>
            <a:ext cx="10160000" cy="965200"/>
          </a:xfrm>
          <a:prstGeom prst="rect">
            <a:avLst/>
          </a:prstGeom>
          <a:solidFill>
            <a:srgbClr val="F0FFF4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3" name="Shape 11"/>
          <p:cNvSpPr/>
          <p:nvPr/>
        </p:nvSpPr>
        <p:spPr>
          <a:xfrm>
            <a:off x="1041400" y="4834731"/>
            <a:ext cx="0" cy="965200"/>
          </a:xfrm>
          <a:prstGeom prst="line">
            <a:avLst/>
          </a:prstGeom>
          <a:noFill/>
          <a:ln w="38100">
            <a:solidFill>
              <a:srgbClr val="48BB78"/>
            </a:solidFill>
            <a:prstDash val="solid"/>
          </a:ln>
        </p:spPr>
        <p:txBody>
          <a:bodyPr/>
          <a:lstStyle/>
          <a:p>
            <a:endParaRPr lang="en-US" sz="2400"/>
          </a:p>
        </p:txBody>
      </p:sp>
      <p:sp>
        <p:nvSpPr>
          <p:cNvPr id="14" name="Text 12"/>
          <p:cNvSpPr/>
          <p:nvPr/>
        </p:nvSpPr>
        <p:spPr>
          <a:xfrm>
            <a:off x="1244600" y="5012531"/>
            <a:ext cx="9948672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400"/>
              </a:lnSpc>
            </a:pPr>
            <a:r>
              <a:rPr lang="en-US" sz="1600" b="1" dirty="0">
                <a:solidFill>
                  <a:srgbClr val="22543D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Interpretation:</a:t>
            </a:r>
            <a:r>
              <a:rPr lang="en-US" sz="16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When p &lt; .05, if there were truly no relationship, we would find a correlation this large less than 5% of the time by chance alone</a:t>
            </a:r>
            <a:endParaRPr lang="en-US" sz="1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21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34125" y="1617315"/>
            <a:ext cx="5286375" cy="428625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1"/>
          <p:cNvSpPr txBox="1"/>
          <p:nvPr/>
        </p:nvSpPr>
        <p:spPr>
          <a:xfrm>
            <a:off x="571500" y="1384091"/>
            <a:ext cx="5524500" cy="5318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A </a:t>
            </a:r>
            <a:r>
              <a:rPr lang="en-US" sz="2400" b="1" i="0" u="none" strike="noStrike" cap="none" dirty="0">
                <a:solidFill>
                  <a:srgbClr val="FFC000"/>
                </a:solidFill>
                <a:latin typeface="DM Sans"/>
                <a:ea typeface="DM Sans"/>
                <a:cs typeface="DM Sans"/>
                <a:sym typeface="DM Sans"/>
              </a:rPr>
              <a:t>correlation matrix</a:t>
            </a:r>
            <a:r>
              <a:rPr lang="en-US" sz="2400" b="0" i="0" u="none" strike="noStrike" cap="none" dirty="0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 is a table that shows every possible correlation between all your variables at once.</a:t>
            </a:r>
          </a:p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333333"/>
              </a:solidFill>
              <a:latin typeface="DM Sans"/>
              <a:sym typeface="DM Sans"/>
            </a:endParaRPr>
          </a:p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333333"/>
                </a:solidFill>
                <a:latin typeface="DM Sans"/>
                <a:sym typeface="DM Sans"/>
              </a:rPr>
              <a:t>Along the diagonal there is a row of 1’s. Guesses why?</a:t>
            </a:r>
          </a:p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333333"/>
              </a:solidFill>
              <a:latin typeface="DM Sans"/>
              <a:sym typeface="DM Sans"/>
            </a:endParaRPr>
          </a:p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333333"/>
                </a:solidFill>
                <a:latin typeface="DM Sans"/>
                <a:sym typeface="DM Sans"/>
              </a:rPr>
              <a:t>The matrix is symmetrical above and below the diagonal</a:t>
            </a:r>
            <a:endParaRPr sz="2800" dirty="0"/>
          </a:p>
        </p:txBody>
      </p:sp>
      <p:sp>
        <p:nvSpPr>
          <p:cNvPr id="210" name="Google Shape;210;p21"/>
          <p:cNvSpPr txBox="1"/>
          <p:nvPr/>
        </p:nvSpPr>
        <p:spPr>
          <a:xfrm>
            <a:off x="571500" y="571500"/>
            <a:ext cx="8801100" cy="66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50" b="1" i="0" u="none" strike="noStrike" cap="none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Activity 5.3: Correlation Matrix</a:t>
            </a: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C02DB6-6CE7-F62C-54BB-D992B6B8EA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1312" y="2583507"/>
            <a:ext cx="4572000" cy="25527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190BFC3-D86B-D372-31D2-DD436D27C9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92" b="9052"/>
          <a:stretch>
            <a:fillRect/>
          </a:stretch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619324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22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22"/>
          <p:cNvSpPr txBox="1"/>
          <p:nvPr/>
        </p:nvSpPr>
        <p:spPr>
          <a:xfrm>
            <a:off x="3935730" y="2590800"/>
            <a:ext cx="432054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Module 5.2</a:t>
            </a:r>
            <a:endParaRPr/>
          </a:p>
        </p:txBody>
      </p:sp>
      <p:sp>
        <p:nvSpPr>
          <p:cNvPr id="217" name="Google Shape;217;p22"/>
          <p:cNvSpPr txBox="1"/>
          <p:nvPr/>
        </p:nvSpPr>
        <p:spPr>
          <a:xfrm>
            <a:off x="4157662" y="3600450"/>
            <a:ext cx="387667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0" i="0" u="none" strike="noStrike" cap="none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Different Types of Associations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0" y="97830"/>
            <a:ext cx="12192000" cy="1488281"/>
          </a:xfrm>
          <a:prstGeom prst="rect">
            <a:avLst/>
          </a:prstGeom>
          <a:solidFill>
            <a:srgbClr val="2E4053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3" name="Text 1"/>
          <p:cNvSpPr/>
          <p:nvPr/>
        </p:nvSpPr>
        <p:spPr>
          <a:xfrm>
            <a:off x="304800" y="402630"/>
            <a:ext cx="11814048" cy="3198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520"/>
              </a:lnSpc>
            </a:pPr>
            <a:r>
              <a:rPr lang="en-US" b="1" dirty="0">
                <a:solidFill>
                  <a:srgbClr val="5DADE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MODULE 4.4</a:t>
            </a: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304800" y="824111"/>
            <a:ext cx="6645403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600"/>
              </a:lnSpc>
              <a:spcBef>
                <a:spcPts val="800"/>
              </a:spcBef>
            </a:pPr>
            <a:r>
              <a:rPr lang="en-US" sz="3600" b="1" dirty="0">
                <a:solidFill>
                  <a:srgbClr val="F4F6F6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Scales of Measurement: NOIR</a:t>
            </a:r>
            <a:endParaRPr lang="en-US" sz="3600" dirty="0"/>
          </a:p>
        </p:txBody>
      </p:sp>
      <p:sp>
        <p:nvSpPr>
          <p:cNvPr id="5" name="Text 3"/>
          <p:cNvSpPr/>
          <p:nvPr/>
        </p:nvSpPr>
        <p:spPr>
          <a:xfrm>
            <a:off x="304800" y="2094111"/>
            <a:ext cx="11582400" cy="809824"/>
          </a:xfrm>
          <a:prstGeom prst="rect">
            <a:avLst/>
          </a:prstGeom>
          <a:solidFill>
            <a:srgbClr val="F4F6F6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6" name="Shape 4"/>
          <p:cNvSpPr/>
          <p:nvPr/>
        </p:nvSpPr>
        <p:spPr>
          <a:xfrm>
            <a:off x="330200" y="2094111"/>
            <a:ext cx="0" cy="809824"/>
          </a:xfrm>
          <a:prstGeom prst="line">
            <a:avLst/>
          </a:prstGeom>
          <a:noFill/>
          <a:ln w="38100">
            <a:solidFill>
              <a:srgbClr val="5DADE2"/>
            </a:solidFill>
            <a:prstDash val="solid"/>
          </a:ln>
        </p:spPr>
        <p:txBody>
          <a:bodyPr/>
          <a:lstStyle/>
          <a:p>
            <a:endParaRPr lang="en-US" sz="2400"/>
          </a:p>
        </p:txBody>
      </p:sp>
      <p:sp>
        <p:nvSpPr>
          <p:cNvPr id="7" name="Text 5"/>
          <p:cNvSpPr/>
          <p:nvPr/>
        </p:nvSpPr>
        <p:spPr>
          <a:xfrm>
            <a:off x="457200" y="2195712"/>
            <a:ext cx="11554968" cy="284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240"/>
              </a:lnSpc>
            </a:pPr>
            <a:r>
              <a:rPr lang="en-US" sz="1600" b="1" dirty="0">
                <a:solidFill>
                  <a:srgbClr val="1C2833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Nominal - Categories only</a:t>
            </a:r>
            <a:endParaRPr lang="en-US" sz="1600" dirty="0"/>
          </a:p>
        </p:txBody>
      </p:sp>
      <p:sp>
        <p:nvSpPr>
          <p:cNvPr id="8" name="Text 6"/>
          <p:cNvSpPr/>
          <p:nvPr/>
        </p:nvSpPr>
        <p:spPr>
          <a:xfrm>
            <a:off x="457200" y="2520554"/>
            <a:ext cx="11554968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20"/>
              </a:lnSpc>
              <a:spcBef>
                <a:spcPts val="320"/>
              </a:spcBef>
              <a:spcAft>
                <a:spcPts val="400"/>
              </a:spcAft>
            </a:pPr>
            <a:r>
              <a:rPr lang="en-US" sz="1300" dirty="0">
                <a:solidFill>
                  <a:srgbClr val="1C2833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Gender, major, ethnicity</a:t>
            </a:r>
            <a:endParaRPr lang="en-US" sz="1300" dirty="0"/>
          </a:p>
        </p:txBody>
      </p:sp>
      <p:sp>
        <p:nvSpPr>
          <p:cNvPr id="9" name="Text 7"/>
          <p:cNvSpPr/>
          <p:nvPr/>
        </p:nvSpPr>
        <p:spPr>
          <a:xfrm>
            <a:off x="304800" y="3046016"/>
            <a:ext cx="11582400" cy="809824"/>
          </a:xfrm>
          <a:prstGeom prst="rect">
            <a:avLst/>
          </a:prstGeom>
          <a:solidFill>
            <a:srgbClr val="F4F6F6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0" name="Shape 8"/>
          <p:cNvSpPr/>
          <p:nvPr/>
        </p:nvSpPr>
        <p:spPr>
          <a:xfrm>
            <a:off x="330200" y="3046016"/>
            <a:ext cx="0" cy="809824"/>
          </a:xfrm>
          <a:prstGeom prst="line">
            <a:avLst/>
          </a:prstGeom>
          <a:noFill/>
          <a:ln w="38100">
            <a:solidFill>
              <a:srgbClr val="5DADE2"/>
            </a:solidFill>
            <a:prstDash val="solid"/>
          </a:ln>
        </p:spPr>
        <p:txBody>
          <a:bodyPr/>
          <a:lstStyle/>
          <a:p>
            <a:endParaRPr lang="en-US" sz="2400"/>
          </a:p>
        </p:txBody>
      </p:sp>
      <p:sp>
        <p:nvSpPr>
          <p:cNvPr id="11" name="Text 9"/>
          <p:cNvSpPr/>
          <p:nvPr/>
        </p:nvSpPr>
        <p:spPr>
          <a:xfrm>
            <a:off x="457200" y="3147617"/>
            <a:ext cx="11554968" cy="284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240"/>
              </a:lnSpc>
            </a:pPr>
            <a:r>
              <a:rPr lang="en-US" sz="1600" b="1" dirty="0">
                <a:solidFill>
                  <a:srgbClr val="1C2833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Ordinal - Order matters</a:t>
            </a:r>
            <a:endParaRPr lang="en-US" sz="1600" dirty="0"/>
          </a:p>
        </p:txBody>
      </p:sp>
      <p:sp>
        <p:nvSpPr>
          <p:cNvPr id="12" name="Text 10"/>
          <p:cNvSpPr/>
          <p:nvPr/>
        </p:nvSpPr>
        <p:spPr>
          <a:xfrm>
            <a:off x="457200" y="3472458"/>
            <a:ext cx="11554968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20"/>
              </a:lnSpc>
              <a:spcBef>
                <a:spcPts val="320"/>
              </a:spcBef>
              <a:spcAft>
                <a:spcPts val="400"/>
              </a:spcAft>
            </a:pPr>
            <a:r>
              <a:rPr lang="en-US" sz="1300" dirty="0">
                <a:solidFill>
                  <a:srgbClr val="1C2833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Likert scales, education level</a:t>
            </a:r>
            <a:endParaRPr lang="en-US" sz="1300" dirty="0"/>
          </a:p>
        </p:txBody>
      </p:sp>
      <p:sp>
        <p:nvSpPr>
          <p:cNvPr id="13" name="Text 11"/>
          <p:cNvSpPr/>
          <p:nvPr/>
        </p:nvSpPr>
        <p:spPr>
          <a:xfrm>
            <a:off x="304800" y="3997920"/>
            <a:ext cx="11582400" cy="809824"/>
          </a:xfrm>
          <a:prstGeom prst="rect">
            <a:avLst/>
          </a:prstGeom>
          <a:solidFill>
            <a:srgbClr val="F4F6F6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4" name="Shape 12"/>
          <p:cNvSpPr/>
          <p:nvPr/>
        </p:nvSpPr>
        <p:spPr>
          <a:xfrm>
            <a:off x="330200" y="3997920"/>
            <a:ext cx="0" cy="809824"/>
          </a:xfrm>
          <a:prstGeom prst="line">
            <a:avLst/>
          </a:prstGeom>
          <a:noFill/>
          <a:ln w="38100">
            <a:solidFill>
              <a:srgbClr val="5DADE2"/>
            </a:solidFill>
            <a:prstDash val="solid"/>
          </a:ln>
        </p:spPr>
        <p:txBody>
          <a:bodyPr/>
          <a:lstStyle/>
          <a:p>
            <a:endParaRPr lang="en-US" sz="2400"/>
          </a:p>
        </p:txBody>
      </p:sp>
      <p:sp>
        <p:nvSpPr>
          <p:cNvPr id="15" name="Text 13"/>
          <p:cNvSpPr/>
          <p:nvPr/>
        </p:nvSpPr>
        <p:spPr>
          <a:xfrm>
            <a:off x="457200" y="4099521"/>
            <a:ext cx="11554968" cy="284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240"/>
              </a:lnSpc>
            </a:pPr>
            <a:r>
              <a:rPr lang="en-US" sz="1600" b="1" dirty="0">
                <a:solidFill>
                  <a:srgbClr val="1C2833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Interval - Equal intervals</a:t>
            </a:r>
            <a:endParaRPr lang="en-US" sz="1600" dirty="0"/>
          </a:p>
        </p:txBody>
      </p:sp>
      <p:sp>
        <p:nvSpPr>
          <p:cNvPr id="16" name="Text 14"/>
          <p:cNvSpPr/>
          <p:nvPr/>
        </p:nvSpPr>
        <p:spPr>
          <a:xfrm>
            <a:off x="457200" y="4424363"/>
            <a:ext cx="11554968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20"/>
              </a:lnSpc>
              <a:spcBef>
                <a:spcPts val="320"/>
              </a:spcBef>
              <a:spcAft>
                <a:spcPts val="400"/>
              </a:spcAft>
            </a:pPr>
            <a:r>
              <a:rPr lang="en-US" sz="1300" dirty="0">
                <a:solidFill>
                  <a:srgbClr val="1C2833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IQ scores, GAD-7 total</a:t>
            </a:r>
            <a:endParaRPr lang="en-US" sz="1300" dirty="0"/>
          </a:p>
        </p:txBody>
      </p:sp>
      <p:sp>
        <p:nvSpPr>
          <p:cNvPr id="17" name="Text 15"/>
          <p:cNvSpPr/>
          <p:nvPr/>
        </p:nvSpPr>
        <p:spPr>
          <a:xfrm>
            <a:off x="304800" y="4949825"/>
            <a:ext cx="11582400" cy="809824"/>
          </a:xfrm>
          <a:prstGeom prst="rect">
            <a:avLst/>
          </a:prstGeom>
          <a:solidFill>
            <a:srgbClr val="F4F6F6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8" name="Shape 16"/>
          <p:cNvSpPr/>
          <p:nvPr/>
        </p:nvSpPr>
        <p:spPr>
          <a:xfrm>
            <a:off x="330200" y="4949825"/>
            <a:ext cx="0" cy="809824"/>
          </a:xfrm>
          <a:prstGeom prst="line">
            <a:avLst/>
          </a:prstGeom>
          <a:noFill/>
          <a:ln w="38100">
            <a:solidFill>
              <a:srgbClr val="5DADE2"/>
            </a:solidFill>
            <a:prstDash val="solid"/>
          </a:ln>
        </p:spPr>
        <p:txBody>
          <a:bodyPr/>
          <a:lstStyle/>
          <a:p>
            <a:endParaRPr lang="en-US" sz="2400"/>
          </a:p>
        </p:txBody>
      </p:sp>
      <p:sp>
        <p:nvSpPr>
          <p:cNvPr id="19" name="Text 17"/>
          <p:cNvSpPr/>
          <p:nvPr/>
        </p:nvSpPr>
        <p:spPr>
          <a:xfrm>
            <a:off x="457200" y="5051426"/>
            <a:ext cx="11554968" cy="284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240"/>
              </a:lnSpc>
            </a:pPr>
            <a:r>
              <a:rPr lang="en-US" sz="1600" b="1" dirty="0">
                <a:solidFill>
                  <a:srgbClr val="1C2833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Ratio - True zero point</a:t>
            </a:r>
            <a:endParaRPr lang="en-US" sz="1600" dirty="0"/>
          </a:p>
        </p:txBody>
      </p:sp>
      <p:sp>
        <p:nvSpPr>
          <p:cNvPr id="20" name="Text 18"/>
          <p:cNvSpPr/>
          <p:nvPr/>
        </p:nvSpPr>
        <p:spPr>
          <a:xfrm>
            <a:off x="457200" y="5376267"/>
            <a:ext cx="11554968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20"/>
              </a:lnSpc>
              <a:spcBef>
                <a:spcPts val="320"/>
              </a:spcBef>
              <a:spcAft>
                <a:spcPts val="400"/>
              </a:spcAft>
            </a:pPr>
            <a:r>
              <a:rPr lang="en-US" sz="1300" dirty="0">
                <a:solidFill>
                  <a:srgbClr val="1C2833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Age, height, reaction time</a:t>
            </a:r>
            <a:endParaRPr lang="en-US" sz="1300" dirty="0"/>
          </a:p>
        </p:txBody>
      </p:sp>
      <p:sp>
        <p:nvSpPr>
          <p:cNvPr id="21" name="Text 19"/>
          <p:cNvSpPr/>
          <p:nvPr/>
        </p:nvSpPr>
        <p:spPr>
          <a:xfrm>
            <a:off x="304800" y="6003329"/>
            <a:ext cx="11582400" cy="655240"/>
          </a:xfrm>
          <a:prstGeom prst="roundRect">
            <a:avLst>
              <a:gd name="adj" fmla="val 15506"/>
            </a:avLst>
          </a:prstGeom>
          <a:solidFill>
            <a:srgbClr val="5DADE2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22" name="Text 20"/>
          <p:cNvSpPr/>
          <p:nvPr/>
        </p:nvSpPr>
        <p:spPr>
          <a:xfrm>
            <a:off x="508000" y="6206529"/>
            <a:ext cx="11399520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60"/>
              </a:lnSpc>
            </a:pPr>
            <a:r>
              <a:rPr lang="en-US" sz="14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Scale type determines statistical analyses</a:t>
            </a:r>
            <a:endParaRPr lang="en-US" sz="1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08001" y="664965"/>
            <a:ext cx="6049519" cy="5484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4320"/>
              </a:lnSpc>
              <a:spcAft>
                <a:spcPts val="1200"/>
              </a:spcAft>
            </a:pPr>
            <a:r>
              <a:rPr lang="en-US" sz="3600" b="1" dirty="0">
                <a:solidFill>
                  <a:srgbClr val="2E509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Variable Types</a:t>
            </a:r>
            <a:endParaRPr lang="en-US" sz="36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12D5D78-2DDA-C895-8471-7FD47511D58B}"/>
              </a:ext>
            </a:extLst>
          </p:cNvPr>
          <p:cNvGrpSpPr/>
          <p:nvPr/>
        </p:nvGrpSpPr>
        <p:grpSpPr>
          <a:xfrm>
            <a:off x="1016000" y="1457919"/>
            <a:ext cx="10160000" cy="692151"/>
            <a:chOff x="1016000" y="1823046"/>
            <a:chExt cx="10160000" cy="692151"/>
          </a:xfrm>
        </p:grpSpPr>
        <p:sp>
          <p:nvSpPr>
            <p:cNvPr id="3" name="Text 1"/>
            <p:cNvSpPr/>
            <p:nvPr/>
          </p:nvSpPr>
          <p:spPr>
            <a:xfrm>
              <a:off x="1016000" y="1823046"/>
              <a:ext cx="10160000" cy="692151"/>
            </a:xfrm>
            <a:prstGeom prst="roundRect">
              <a:avLst>
                <a:gd name="adj" fmla="val 11009"/>
              </a:avLst>
            </a:prstGeom>
            <a:solidFill>
              <a:srgbClr val="E8F0F8"/>
            </a:solidFill>
            <a:ln/>
          </p:spPr>
          <p:txBody>
            <a:bodyPr wrap="square" rtlCol="0" anchor="ctr"/>
            <a:lstStyle/>
            <a:p>
              <a:endParaRPr lang="en-US" sz="3200" dirty="0"/>
            </a:p>
          </p:txBody>
        </p:sp>
        <p:sp>
          <p:nvSpPr>
            <p:cNvPr id="4" name="Text 2"/>
            <p:cNvSpPr/>
            <p:nvPr/>
          </p:nvSpPr>
          <p:spPr>
            <a:xfrm>
              <a:off x="1219200" y="2026246"/>
              <a:ext cx="9948672" cy="28575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>
                <a:lnSpc>
                  <a:spcPts val="2251"/>
                </a:lnSpc>
              </a:pPr>
              <a:r>
                <a:rPr lang="en-US" dirty="0">
                  <a:solidFill>
                    <a:srgbClr val="2C3E50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Before analyzing associations, we must understand what type of variables we're working with</a:t>
              </a:r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0B64CF4-92F3-F3CF-08B3-D0862C8377C5}"/>
              </a:ext>
            </a:extLst>
          </p:cNvPr>
          <p:cNvGrpSpPr/>
          <p:nvPr/>
        </p:nvGrpSpPr>
        <p:grpSpPr>
          <a:xfrm>
            <a:off x="6426113" y="2543060"/>
            <a:ext cx="4953000" cy="3347640"/>
            <a:chOff x="1016000" y="2394543"/>
            <a:chExt cx="4953000" cy="3347640"/>
          </a:xfrm>
        </p:grpSpPr>
        <p:sp>
          <p:nvSpPr>
            <p:cNvPr id="5" name="Text 3"/>
            <p:cNvSpPr/>
            <p:nvPr/>
          </p:nvSpPr>
          <p:spPr>
            <a:xfrm>
              <a:off x="1016000" y="2394543"/>
              <a:ext cx="4953000" cy="3347640"/>
            </a:xfrm>
            <a:prstGeom prst="roundRect">
              <a:avLst>
                <a:gd name="adj" fmla="val 2276"/>
              </a:avLst>
            </a:prstGeom>
            <a:solidFill>
              <a:srgbClr val="F0FFF4"/>
            </a:solidFill>
            <a:ln w="19050">
              <a:solidFill>
                <a:srgbClr val="48BB78"/>
              </a:solidFill>
            </a:ln>
          </p:spPr>
          <p:txBody>
            <a:bodyPr wrap="square" rtlCol="0" anchor="ctr"/>
            <a:lstStyle/>
            <a:p>
              <a:endParaRPr lang="en-US" sz="2400" dirty="0"/>
            </a:p>
          </p:txBody>
        </p:sp>
        <p:sp>
          <p:nvSpPr>
            <p:cNvPr id="6" name="Text 4"/>
            <p:cNvSpPr/>
            <p:nvPr/>
          </p:nvSpPr>
          <p:spPr>
            <a:xfrm>
              <a:off x="1244601" y="2622550"/>
              <a:ext cx="4585716" cy="27424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>
                <a:lnSpc>
                  <a:spcPts val="2160"/>
                </a:lnSpc>
                <a:spcAft>
                  <a:spcPts val="1200"/>
                </a:spcAft>
              </a:pPr>
              <a:r>
                <a:rPr lang="en-US" b="1" dirty="0">
                  <a:solidFill>
                    <a:srgbClr val="22543D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Continuous Variables</a:t>
              </a:r>
              <a:endParaRPr lang="en-US" dirty="0"/>
            </a:p>
          </p:txBody>
        </p:sp>
        <p:sp>
          <p:nvSpPr>
            <p:cNvPr id="7" name="Text 5"/>
            <p:cNvSpPr/>
            <p:nvPr/>
          </p:nvSpPr>
          <p:spPr>
            <a:xfrm>
              <a:off x="1244601" y="3040594"/>
              <a:ext cx="4585716" cy="26670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>
                <a:lnSpc>
                  <a:spcPts val="2100"/>
                </a:lnSpc>
                <a:spcAft>
                  <a:spcPts val="1000"/>
                </a:spcAft>
              </a:pPr>
              <a:r>
                <a:rPr lang="en-US" sz="1400" dirty="0">
                  <a:solidFill>
                    <a:srgbClr val="2C3E50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Measured on a scale with many possible values</a:t>
              </a:r>
              <a:endParaRPr lang="en-US" sz="1400" dirty="0"/>
            </a:p>
          </p:txBody>
        </p:sp>
        <p:sp>
          <p:nvSpPr>
            <p:cNvPr id="8" name="Text 6"/>
            <p:cNvSpPr/>
            <p:nvPr/>
          </p:nvSpPr>
          <p:spPr>
            <a:xfrm>
              <a:off x="1244600" y="3531764"/>
              <a:ext cx="4495800" cy="2044700"/>
            </a:xfrm>
            <a:prstGeom prst="roundRect">
              <a:avLst>
                <a:gd name="adj" fmla="val 2484"/>
              </a:avLst>
            </a:prstGeom>
            <a:solidFill>
              <a:srgbClr val="FFFFFF"/>
            </a:solidFill>
            <a:ln/>
          </p:spPr>
          <p:txBody>
            <a:bodyPr wrap="square" rtlCol="0" anchor="ctr"/>
            <a:lstStyle/>
            <a:p>
              <a:endParaRPr lang="en-US" sz="2400" dirty="0"/>
            </a:p>
          </p:txBody>
        </p:sp>
        <p:sp>
          <p:nvSpPr>
            <p:cNvPr id="9" name="Text 7"/>
            <p:cNvSpPr/>
            <p:nvPr/>
          </p:nvSpPr>
          <p:spPr>
            <a:xfrm>
              <a:off x="1397000" y="3611476"/>
              <a:ext cx="4274820" cy="26670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>
                <a:lnSpc>
                  <a:spcPts val="2100"/>
                </a:lnSpc>
                <a:spcAft>
                  <a:spcPts val="600"/>
                </a:spcAft>
              </a:pPr>
              <a:r>
                <a:rPr lang="en-US" sz="1400" b="1" dirty="0">
                  <a:solidFill>
                    <a:srgbClr val="2E5090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Examples:</a:t>
              </a:r>
              <a:endParaRPr lang="en-US" sz="1400" dirty="0"/>
            </a:p>
          </p:txBody>
        </p:sp>
        <p:sp>
          <p:nvSpPr>
            <p:cNvPr id="10" name="Text 8"/>
            <p:cNvSpPr/>
            <p:nvPr/>
          </p:nvSpPr>
          <p:spPr>
            <a:xfrm>
              <a:off x="1397000" y="4028820"/>
              <a:ext cx="4191000" cy="1397000"/>
            </a:xfrm>
            <a:prstGeom prst="rect">
              <a:avLst/>
            </a:prstGeom>
            <a:noFill/>
            <a:ln/>
          </p:spPr>
          <p:txBody>
            <a:bodyPr wrap="square" lIns="127000" tIns="0" rIns="0" bIns="0" rtlCol="0" anchor="t"/>
            <a:lstStyle/>
            <a:p>
              <a:pPr marL="126997" indent="-126997">
                <a:lnSpc>
                  <a:spcPts val="1951"/>
                </a:lnSpc>
                <a:spcAft>
                  <a:spcPts val="400"/>
                </a:spcAft>
                <a:buSzPct val="100000"/>
                <a:buChar char="•"/>
              </a:pPr>
              <a:r>
                <a:rPr lang="en-US" sz="1300" dirty="0">
                  <a:solidFill>
                    <a:srgbClr val="2C3E50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Anxiety score (0-21)</a:t>
              </a:r>
              <a:endParaRPr lang="en-US" sz="1300" dirty="0"/>
            </a:p>
            <a:p>
              <a:pPr marL="126997" indent="-126997">
                <a:lnSpc>
                  <a:spcPts val="1951"/>
                </a:lnSpc>
                <a:spcAft>
                  <a:spcPts val="400"/>
                </a:spcAft>
                <a:buSzPct val="100000"/>
                <a:buChar char="•"/>
              </a:pPr>
              <a:r>
                <a:rPr lang="en-US" sz="1300" dirty="0">
                  <a:solidFill>
                    <a:srgbClr val="2C3E50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Depression score (0-27)</a:t>
              </a:r>
              <a:endParaRPr lang="en-US" sz="1300" dirty="0"/>
            </a:p>
            <a:p>
              <a:pPr marL="126997" indent="-126997">
                <a:lnSpc>
                  <a:spcPts val="1951"/>
                </a:lnSpc>
                <a:spcAft>
                  <a:spcPts val="400"/>
                </a:spcAft>
                <a:buSzPct val="100000"/>
                <a:buChar char="•"/>
              </a:pPr>
              <a:r>
                <a:rPr lang="en-US" sz="1300" dirty="0">
                  <a:solidFill>
                    <a:srgbClr val="2C3E50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Age in years</a:t>
              </a:r>
              <a:endParaRPr lang="en-US" sz="1300" dirty="0"/>
            </a:p>
            <a:p>
              <a:pPr marL="126997" indent="-126997">
                <a:lnSpc>
                  <a:spcPts val="1951"/>
                </a:lnSpc>
                <a:spcAft>
                  <a:spcPts val="400"/>
                </a:spcAft>
                <a:buSzPct val="100000"/>
                <a:buChar char="•"/>
              </a:pPr>
              <a:r>
                <a:rPr lang="en-US" sz="1300" dirty="0">
                  <a:solidFill>
                    <a:srgbClr val="2C3E50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Income in dollars</a:t>
              </a:r>
              <a:endParaRPr lang="en-US" sz="13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64DC2E6-82A9-A63B-8763-285B0D4801DC}"/>
              </a:ext>
            </a:extLst>
          </p:cNvPr>
          <p:cNvGrpSpPr/>
          <p:nvPr/>
        </p:nvGrpSpPr>
        <p:grpSpPr>
          <a:xfrm>
            <a:off x="1056260" y="2543060"/>
            <a:ext cx="4953000" cy="3347640"/>
            <a:chOff x="6264911" y="2394543"/>
            <a:chExt cx="4953000" cy="3347640"/>
          </a:xfrm>
        </p:grpSpPr>
        <p:sp>
          <p:nvSpPr>
            <p:cNvPr id="11" name="Text 9"/>
            <p:cNvSpPr/>
            <p:nvPr/>
          </p:nvSpPr>
          <p:spPr>
            <a:xfrm>
              <a:off x="6264911" y="2394543"/>
              <a:ext cx="4953000" cy="3347640"/>
            </a:xfrm>
            <a:prstGeom prst="roundRect">
              <a:avLst>
                <a:gd name="adj" fmla="val 2276"/>
              </a:avLst>
            </a:prstGeom>
            <a:solidFill>
              <a:srgbClr val="FFF8E7"/>
            </a:solidFill>
            <a:ln w="19050">
              <a:solidFill>
                <a:srgbClr val="F39C12"/>
              </a:solidFill>
            </a:ln>
          </p:spPr>
          <p:txBody>
            <a:bodyPr wrap="square" rtlCol="0" anchor="ctr"/>
            <a:lstStyle/>
            <a:p>
              <a:endParaRPr lang="en-US" sz="2400" dirty="0"/>
            </a:p>
          </p:txBody>
        </p:sp>
        <p:sp>
          <p:nvSpPr>
            <p:cNvPr id="12" name="Text 10"/>
            <p:cNvSpPr/>
            <p:nvPr/>
          </p:nvSpPr>
          <p:spPr>
            <a:xfrm>
              <a:off x="6451601" y="2622550"/>
              <a:ext cx="4585716" cy="27424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>
                <a:lnSpc>
                  <a:spcPts val="2160"/>
                </a:lnSpc>
                <a:spcAft>
                  <a:spcPts val="1200"/>
                </a:spcAft>
              </a:pPr>
              <a:r>
                <a:rPr lang="en-US" b="1" dirty="0">
                  <a:solidFill>
                    <a:srgbClr val="92400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Categorical Variables</a:t>
              </a:r>
              <a:endParaRPr lang="en-US" dirty="0"/>
            </a:p>
          </p:txBody>
        </p:sp>
        <p:sp>
          <p:nvSpPr>
            <p:cNvPr id="13" name="Text 11"/>
            <p:cNvSpPr/>
            <p:nvPr/>
          </p:nvSpPr>
          <p:spPr>
            <a:xfrm>
              <a:off x="6451601" y="2969516"/>
              <a:ext cx="4585716" cy="26670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>
                <a:lnSpc>
                  <a:spcPts val="2100"/>
                </a:lnSpc>
                <a:spcAft>
                  <a:spcPts val="1000"/>
                </a:spcAft>
              </a:pPr>
              <a:r>
                <a:rPr lang="en-US" sz="1400" dirty="0">
                  <a:solidFill>
                    <a:srgbClr val="2C3E50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Variables represent groups or categories</a:t>
              </a:r>
              <a:endParaRPr lang="en-US" sz="1400" dirty="0"/>
            </a:p>
          </p:txBody>
        </p:sp>
        <p:sp>
          <p:nvSpPr>
            <p:cNvPr id="14" name="Text 12"/>
            <p:cNvSpPr/>
            <p:nvPr/>
          </p:nvSpPr>
          <p:spPr>
            <a:xfrm>
              <a:off x="6451600" y="3531764"/>
              <a:ext cx="4495800" cy="2044700"/>
            </a:xfrm>
            <a:prstGeom prst="roundRect">
              <a:avLst>
                <a:gd name="adj" fmla="val 2484"/>
              </a:avLst>
            </a:prstGeom>
            <a:solidFill>
              <a:srgbClr val="FFFFFF"/>
            </a:solidFill>
            <a:ln/>
          </p:spPr>
          <p:txBody>
            <a:bodyPr wrap="square" rtlCol="0" anchor="ctr"/>
            <a:lstStyle/>
            <a:p>
              <a:endParaRPr lang="en-US" sz="2400" dirty="0"/>
            </a:p>
          </p:txBody>
        </p:sp>
        <p:sp>
          <p:nvSpPr>
            <p:cNvPr id="15" name="Text 13"/>
            <p:cNvSpPr/>
            <p:nvPr/>
          </p:nvSpPr>
          <p:spPr>
            <a:xfrm>
              <a:off x="6604001" y="3611476"/>
              <a:ext cx="4274820" cy="26670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>
                <a:lnSpc>
                  <a:spcPts val="2100"/>
                </a:lnSpc>
                <a:spcAft>
                  <a:spcPts val="600"/>
                </a:spcAft>
              </a:pPr>
              <a:r>
                <a:rPr lang="en-US" sz="1400" b="1" dirty="0">
                  <a:solidFill>
                    <a:srgbClr val="2E5090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Examples:</a:t>
              </a:r>
              <a:endParaRPr lang="en-US" sz="1400" dirty="0"/>
            </a:p>
          </p:txBody>
        </p:sp>
        <p:sp>
          <p:nvSpPr>
            <p:cNvPr id="16" name="Text 14"/>
            <p:cNvSpPr/>
            <p:nvPr/>
          </p:nvSpPr>
          <p:spPr>
            <a:xfrm>
              <a:off x="6604000" y="4003081"/>
              <a:ext cx="4191000" cy="1397000"/>
            </a:xfrm>
            <a:prstGeom prst="rect">
              <a:avLst/>
            </a:prstGeom>
            <a:noFill/>
            <a:ln/>
          </p:spPr>
          <p:txBody>
            <a:bodyPr wrap="square" lIns="127000" tIns="0" rIns="0" bIns="0" rtlCol="0" anchor="t"/>
            <a:lstStyle/>
            <a:p>
              <a:pPr marL="126997" indent="-126997">
                <a:lnSpc>
                  <a:spcPts val="1951"/>
                </a:lnSpc>
                <a:spcAft>
                  <a:spcPts val="400"/>
                </a:spcAft>
                <a:buSzPct val="100000"/>
                <a:buChar char="•"/>
              </a:pPr>
              <a:r>
                <a:rPr lang="en-US" sz="1600" dirty="0">
                  <a:solidFill>
                    <a:srgbClr val="2C3E50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Gender (male, female, other)</a:t>
              </a:r>
              <a:endParaRPr lang="en-US" sz="1600" dirty="0"/>
            </a:p>
            <a:p>
              <a:pPr marL="126997" indent="-126997">
                <a:lnSpc>
                  <a:spcPts val="1951"/>
                </a:lnSpc>
                <a:spcAft>
                  <a:spcPts val="400"/>
                </a:spcAft>
                <a:buSzPct val="100000"/>
                <a:buChar char="•"/>
              </a:pPr>
              <a:r>
                <a:rPr lang="en-US" sz="1600" dirty="0">
                  <a:solidFill>
                    <a:srgbClr val="2C3E50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Employment (yes, no)</a:t>
              </a:r>
              <a:endParaRPr lang="en-US" sz="1600" dirty="0"/>
            </a:p>
            <a:p>
              <a:pPr marL="126997" indent="-126997">
                <a:lnSpc>
                  <a:spcPts val="1951"/>
                </a:lnSpc>
                <a:spcAft>
                  <a:spcPts val="400"/>
                </a:spcAft>
                <a:buSzPct val="100000"/>
                <a:buChar char="•"/>
              </a:pPr>
              <a:r>
                <a:rPr lang="en-US" sz="1600" dirty="0">
                  <a:solidFill>
                    <a:srgbClr val="2C3E50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Marital status</a:t>
              </a:r>
              <a:endParaRPr lang="en-US" sz="1600" dirty="0"/>
            </a:p>
            <a:p>
              <a:pPr marL="126997" indent="-126997">
                <a:lnSpc>
                  <a:spcPts val="1951"/>
                </a:lnSpc>
                <a:spcAft>
                  <a:spcPts val="400"/>
                </a:spcAft>
                <a:buSzPct val="100000"/>
                <a:buChar char="•"/>
              </a:pPr>
              <a:r>
                <a:rPr lang="en-US" sz="1600" dirty="0">
                  <a:solidFill>
                    <a:srgbClr val="2C3E50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Education level</a:t>
              </a:r>
              <a:endParaRPr lang="en-US" sz="1600" dirty="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33C484FE-2284-D049-2F61-6130CBDD9FC4}"/>
              </a:ext>
            </a:extLst>
          </p:cNvPr>
          <p:cNvSpPr txBox="1"/>
          <p:nvPr/>
        </p:nvSpPr>
        <p:spPr>
          <a:xfrm>
            <a:off x="1225919" y="6118707"/>
            <a:ext cx="4529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Nominal &amp; Ordinal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014AD1E-B67F-E0AD-2F84-2CC29D421113}"/>
              </a:ext>
            </a:extLst>
          </p:cNvPr>
          <p:cNvSpPr txBox="1"/>
          <p:nvPr/>
        </p:nvSpPr>
        <p:spPr>
          <a:xfrm>
            <a:off x="6679593" y="6134827"/>
            <a:ext cx="4529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Interval &amp; Ratio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BDB34-DBA4-3E59-AD9A-7CDDBE9B3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Types of Association</a:t>
            </a:r>
          </a:p>
        </p:txBody>
      </p:sp>
      <p:pic>
        <p:nvPicPr>
          <p:cNvPr id="4" name="Image 403">
            <a:extLst>
              <a:ext uri="{FF2B5EF4-FFF2-40B4-BE49-F238E27FC236}">
                <a16:creationId xmlns:a16="http://schemas.microsoft.com/office/drawing/2014/main" id="{AAD1C8D2-E18E-712E-C414-1623C620101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60712" y="1825625"/>
            <a:ext cx="807057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838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BF1F3-088A-5418-A735-65D19F090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2E509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Chapter Overview</a:t>
            </a:r>
            <a:endParaRPr lang="en-US" dirty="0"/>
          </a:p>
        </p:txBody>
      </p:sp>
      <p:sp>
        <p:nvSpPr>
          <p:cNvPr id="9" name="Text 1">
            <a:extLst>
              <a:ext uri="{FF2B5EF4-FFF2-40B4-BE49-F238E27FC236}">
                <a16:creationId xmlns:a16="http://schemas.microsoft.com/office/drawing/2014/main" id="{FE2F9CD2-B106-ADA2-475D-F4B10A4D601E}"/>
              </a:ext>
            </a:extLst>
          </p:cNvPr>
          <p:cNvSpPr/>
          <p:nvPr/>
        </p:nvSpPr>
        <p:spPr>
          <a:xfrm>
            <a:off x="1117600" y="3916536"/>
            <a:ext cx="5118608" cy="1451944"/>
          </a:xfrm>
          <a:prstGeom prst="rect">
            <a:avLst/>
          </a:prstGeom>
          <a:solidFill>
            <a:srgbClr val="E8F0F8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0" name="Text 1">
            <a:extLst>
              <a:ext uri="{FF2B5EF4-FFF2-40B4-BE49-F238E27FC236}">
                <a16:creationId xmlns:a16="http://schemas.microsoft.com/office/drawing/2014/main" id="{D446EBD9-A71C-E2F0-CA69-B5E5EB7D53CE}"/>
              </a:ext>
            </a:extLst>
          </p:cNvPr>
          <p:cNvSpPr/>
          <p:nvPr/>
        </p:nvSpPr>
        <p:spPr>
          <a:xfrm>
            <a:off x="6582664" y="2077640"/>
            <a:ext cx="5118608" cy="1451944"/>
          </a:xfrm>
          <a:prstGeom prst="rect">
            <a:avLst/>
          </a:prstGeom>
          <a:solidFill>
            <a:srgbClr val="E8F0F8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1" name="Text 1">
            <a:extLst>
              <a:ext uri="{FF2B5EF4-FFF2-40B4-BE49-F238E27FC236}">
                <a16:creationId xmlns:a16="http://schemas.microsoft.com/office/drawing/2014/main" id="{44CCAD0B-63F3-351A-5D53-E8FBB2728E57}"/>
              </a:ext>
            </a:extLst>
          </p:cNvPr>
          <p:cNvSpPr/>
          <p:nvPr/>
        </p:nvSpPr>
        <p:spPr>
          <a:xfrm>
            <a:off x="6582664" y="3916536"/>
            <a:ext cx="5118608" cy="1451944"/>
          </a:xfrm>
          <a:prstGeom prst="rect">
            <a:avLst/>
          </a:prstGeom>
          <a:solidFill>
            <a:srgbClr val="E8F0F8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3" name="Shape 2">
            <a:extLst>
              <a:ext uri="{FF2B5EF4-FFF2-40B4-BE49-F238E27FC236}">
                <a16:creationId xmlns:a16="http://schemas.microsoft.com/office/drawing/2014/main" id="{8767A988-C522-06A7-5049-D4B4CA0897CF}"/>
              </a:ext>
            </a:extLst>
          </p:cNvPr>
          <p:cNvSpPr/>
          <p:nvPr/>
        </p:nvSpPr>
        <p:spPr>
          <a:xfrm>
            <a:off x="1117600" y="3916536"/>
            <a:ext cx="0" cy="1451944"/>
          </a:xfrm>
          <a:prstGeom prst="line">
            <a:avLst/>
          </a:prstGeom>
          <a:noFill/>
          <a:ln w="38100">
            <a:solidFill>
              <a:srgbClr val="2E5090"/>
            </a:solidFill>
            <a:prstDash val="solid"/>
          </a:ln>
        </p:spPr>
        <p:txBody>
          <a:bodyPr/>
          <a:lstStyle/>
          <a:p>
            <a:endParaRPr lang="en-US" sz="2400"/>
          </a:p>
        </p:txBody>
      </p:sp>
      <p:sp>
        <p:nvSpPr>
          <p:cNvPr id="14" name="Shape 2">
            <a:extLst>
              <a:ext uri="{FF2B5EF4-FFF2-40B4-BE49-F238E27FC236}">
                <a16:creationId xmlns:a16="http://schemas.microsoft.com/office/drawing/2014/main" id="{D1024D6B-C616-09C1-CB79-47C1BBA16D6E}"/>
              </a:ext>
            </a:extLst>
          </p:cNvPr>
          <p:cNvSpPr/>
          <p:nvPr/>
        </p:nvSpPr>
        <p:spPr>
          <a:xfrm>
            <a:off x="6582664" y="2077640"/>
            <a:ext cx="0" cy="1451944"/>
          </a:xfrm>
          <a:prstGeom prst="line">
            <a:avLst/>
          </a:prstGeom>
          <a:noFill/>
          <a:ln w="38100">
            <a:solidFill>
              <a:srgbClr val="2E5090"/>
            </a:solidFill>
            <a:prstDash val="solid"/>
          </a:ln>
        </p:spPr>
        <p:txBody>
          <a:bodyPr/>
          <a:lstStyle/>
          <a:p>
            <a:endParaRPr lang="en-US" sz="2400"/>
          </a:p>
        </p:txBody>
      </p:sp>
      <p:sp>
        <p:nvSpPr>
          <p:cNvPr id="15" name="Shape 2">
            <a:extLst>
              <a:ext uri="{FF2B5EF4-FFF2-40B4-BE49-F238E27FC236}">
                <a16:creationId xmlns:a16="http://schemas.microsoft.com/office/drawing/2014/main" id="{C11776A1-0C12-C329-E8E8-690FD17511F5}"/>
              </a:ext>
            </a:extLst>
          </p:cNvPr>
          <p:cNvSpPr/>
          <p:nvPr/>
        </p:nvSpPr>
        <p:spPr>
          <a:xfrm>
            <a:off x="6582664" y="3916536"/>
            <a:ext cx="0" cy="1451944"/>
          </a:xfrm>
          <a:prstGeom prst="line">
            <a:avLst/>
          </a:prstGeom>
          <a:noFill/>
          <a:ln w="38100">
            <a:solidFill>
              <a:srgbClr val="2E5090"/>
            </a:solidFill>
            <a:prstDash val="solid"/>
          </a:ln>
        </p:spPr>
        <p:txBody>
          <a:bodyPr/>
          <a:lstStyle/>
          <a:p>
            <a:endParaRPr lang="en-US" sz="240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BC61E2F-BB23-D3FC-B524-54D1281B7305}"/>
              </a:ext>
            </a:extLst>
          </p:cNvPr>
          <p:cNvGrpSpPr/>
          <p:nvPr/>
        </p:nvGrpSpPr>
        <p:grpSpPr>
          <a:xfrm>
            <a:off x="1117600" y="2077640"/>
            <a:ext cx="5118608" cy="1451944"/>
            <a:chOff x="1117600" y="2077640"/>
            <a:chExt cx="5118608" cy="1451944"/>
          </a:xfrm>
        </p:grpSpPr>
        <p:sp>
          <p:nvSpPr>
            <p:cNvPr id="7" name="Text 1">
              <a:extLst>
                <a:ext uri="{FF2B5EF4-FFF2-40B4-BE49-F238E27FC236}">
                  <a16:creationId xmlns:a16="http://schemas.microsoft.com/office/drawing/2014/main" id="{CFD5DD9D-C33A-4294-F325-933FF30EB313}"/>
                </a:ext>
              </a:extLst>
            </p:cNvPr>
            <p:cNvSpPr/>
            <p:nvPr/>
          </p:nvSpPr>
          <p:spPr>
            <a:xfrm>
              <a:off x="1117600" y="2077640"/>
              <a:ext cx="5118608" cy="1451944"/>
            </a:xfrm>
            <a:prstGeom prst="rect">
              <a:avLst/>
            </a:prstGeom>
            <a:solidFill>
              <a:srgbClr val="E8F0F8"/>
            </a:solidFill>
            <a:ln/>
          </p:spPr>
          <p:txBody>
            <a:bodyPr wrap="square" rtlCol="0" anchor="ctr"/>
            <a:lstStyle/>
            <a:p>
              <a:endParaRPr lang="en-US" sz="2400" dirty="0"/>
            </a:p>
          </p:txBody>
        </p:sp>
        <p:sp>
          <p:nvSpPr>
            <p:cNvPr id="12" name="Shape 2">
              <a:extLst>
                <a:ext uri="{FF2B5EF4-FFF2-40B4-BE49-F238E27FC236}">
                  <a16:creationId xmlns:a16="http://schemas.microsoft.com/office/drawing/2014/main" id="{A394D82D-3075-9F91-1C6C-8B3F17D1AAE1}"/>
                </a:ext>
              </a:extLst>
            </p:cNvPr>
            <p:cNvSpPr/>
            <p:nvPr/>
          </p:nvSpPr>
          <p:spPr>
            <a:xfrm>
              <a:off x="1117600" y="2077640"/>
              <a:ext cx="0" cy="1451944"/>
            </a:xfrm>
            <a:prstGeom prst="line">
              <a:avLst/>
            </a:prstGeom>
            <a:noFill/>
            <a:ln w="38100">
              <a:solidFill>
                <a:srgbClr val="2E5090"/>
              </a:solidFill>
              <a:prstDash val="solid"/>
            </a:ln>
          </p:spPr>
          <p:txBody>
            <a:bodyPr/>
            <a:lstStyle/>
            <a:p>
              <a:endParaRPr lang="en-US" sz="2400"/>
            </a:p>
          </p:txBody>
        </p:sp>
        <p:sp>
          <p:nvSpPr>
            <p:cNvPr id="16" name="Text 3">
              <a:extLst>
                <a:ext uri="{FF2B5EF4-FFF2-40B4-BE49-F238E27FC236}">
                  <a16:creationId xmlns:a16="http://schemas.microsoft.com/office/drawing/2014/main" id="{60B83470-77FA-E777-226D-4C91AB808DEE}"/>
                </a:ext>
              </a:extLst>
            </p:cNvPr>
            <p:cNvSpPr/>
            <p:nvPr/>
          </p:nvSpPr>
          <p:spPr>
            <a:xfrm>
              <a:off x="1262888" y="2341840"/>
              <a:ext cx="4663440" cy="22860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>
                <a:lnSpc>
                  <a:spcPts val="1800"/>
                </a:lnSpc>
                <a:spcAft>
                  <a:spcPts val="600"/>
                </a:spcAft>
              </a:pPr>
              <a:r>
                <a:rPr lang="en-US" sz="2400" b="1" dirty="0">
                  <a:solidFill>
                    <a:srgbClr val="1A3A6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Module 5.1</a:t>
              </a:r>
              <a:endParaRPr lang="en-US" sz="2400" dirty="0"/>
            </a:p>
          </p:txBody>
        </p:sp>
        <p:sp>
          <p:nvSpPr>
            <p:cNvPr id="17" name="Text 4">
              <a:extLst>
                <a:ext uri="{FF2B5EF4-FFF2-40B4-BE49-F238E27FC236}">
                  <a16:creationId xmlns:a16="http://schemas.microsoft.com/office/drawing/2014/main" id="{B2D92F7D-5CD3-45EB-2BC9-13139C74E38A}"/>
                </a:ext>
              </a:extLst>
            </p:cNvPr>
            <p:cNvSpPr/>
            <p:nvPr/>
          </p:nvSpPr>
          <p:spPr>
            <a:xfrm>
              <a:off x="1262888" y="2757892"/>
              <a:ext cx="4663440" cy="26670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>
                <a:lnSpc>
                  <a:spcPts val="2100"/>
                </a:lnSpc>
              </a:pPr>
              <a:r>
                <a:rPr lang="en-US" dirty="0">
                  <a:solidFill>
                    <a:srgbClr val="2C3E50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What Do Correlations Tell Us?</a:t>
              </a:r>
              <a:endParaRPr lang="en-US" dirty="0"/>
            </a:p>
          </p:txBody>
        </p:sp>
      </p:grpSp>
      <p:sp>
        <p:nvSpPr>
          <p:cNvPr id="18" name="Text 3">
            <a:extLst>
              <a:ext uri="{FF2B5EF4-FFF2-40B4-BE49-F238E27FC236}">
                <a16:creationId xmlns:a16="http://schemas.microsoft.com/office/drawing/2014/main" id="{21F109C7-F33E-9130-7777-4783B2C73CA4}"/>
              </a:ext>
            </a:extLst>
          </p:cNvPr>
          <p:cNvSpPr/>
          <p:nvPr/>
        </p:nvSpPr>
        <p:spPr>
          <a:xfrm>
            <a:off x="1262888" y="4103584"/>
            <a:ext cx="466344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00"/>
              </a:lnSpc>
              <a:spcAft>
                <a:spcPts val="600"/>
              </a:spcAft>
            </a:pPr>
            <a:r>
              <a:rPr lang="en-US" sz="2400" b="1" dirty="0">
                <a:solidFill>
                  <a:srgbClr val="1A3A6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Module 5.2</a:t>
            </a:r>
            <a:endParaRPr lang="en-US" sz="2400" dirty="0"/>
          </a:p>
        </p:txBody>
      </p:sp>
      <p:sp>
        <p:nvSpPr>
          <p:cNvPr id="19" name="Text 8">
            <a:extLst>
              <a:ext uri="{FF2B5EF4-FFF2-40B4-BE49-F238E27FC236}">
                <a16:creationId xmlns:a16="http://schemas.microsoft.com/office/drawing/2014/main" id="{6C708381-FDA4-A3B7-B475-A6F4A07BD5F4}"/>
              </a:ext>
            </a:extLst>
          </p:cNvPr>
          <p:cNvSpPr/>
          <p:nvPr/>
        </p:nvSpPr>
        <p:spPr>
          <a:xfrm>
            <a:off x="1262888" y="4519232"/>
            <a:ext cx="466344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00"/>
              </a:lnSpc>
            </a:pPr>
            <a:r>
              <a:rPr lang="en-US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Different Types of Associations</a:t>
            </a:r>
            <a:endParaRPr lang="en-US" dirty="0"/>
          </a:p>
        </p:txBody>
      </p:sp>
      <p:sp>
        <p:nvSpPr>
          <p:cNvPr id="20" name="Text 3">
            <a:extLst>
              <a:ext uri="{FF2B5EF4-FFF2-40B4-BE49-F238E27FC236}">
                <a16:creationId xmlns:a16="http://schemas.microsoft.com/office/drawing/2014/main" id="{2F9B4344-0B60-B245-C810-D9334E78EE26}"/>
              </a:ext>
            </a:extLst>
          </p:cNvPr>
          <p:cNvSpPr/>
          <p:nvPr/>
        </p:nvSpPr>
        <p:spPr>
          <a:xfrm>
            <a:off x="6690360" y="2341840"/>
            <a:ext cx="466344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00"/>
              </a:lnSpc>
              <a:spcAft>
                <a:spcPts val="600"/>
              </a:spcAft>
            </a:pPr>
            <a:r>
              <a:rPr lang="en-US" sz="2400" b="1" dirty="0">
                <a:solidFill>
                  <a:srgbClr val="1A3A6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Module 5.3</a:t>
            </a:r>
            <a:endParaRPr lang="en-US" sz="2400" dirty="0"/>
          </a:p>
        </p:txBody>
      </p:sp>
      <p:sp>
        <p:nvSpPr>
          <p:cNvPr id="21" name="Text 3">
            <a:extLst>
              <a:ext uri="{FF2B5EF4-FFF2-40B4-BE49-F238E27FC236}">
                <a16:creationId xmlns:a16="http://schemas.microsoft.com/office/drawing/2014/main" id="{6FCB5E1D-CE97-B994-7CCF-9873C137F19C}"/>
              </a:ext>
            </a:extLst>
          </p:cNvPr>
          <p:cNvSpPr/>
          <p:nvPr/>
        </p:nvSpPr>
        <p:spPr>
          <a:xfrm>
            <a:off x="6810248" y="4103584"/>
            <a:ext cx="466344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00"/>
              </a:lnSpc>
              <a:spcAft>
                <a:spcPts val="600"/>
              </a:spcAft>
            </a:pPr>
            <a:r>
              <a:rPr lang="en-US" sz="2400" b="1" dirty="0">
                <a:solidFill>
                  <a:srgbClr val="1A3A6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Module 5.4</a:t>
            </a:r>
            <a:endParaRPr lang="en-US" sz="2400" dirty="0"/>
          </a:p>
        </p:txBody>
      </p:sp>
      <p:sp>
        <p:nvSpPr>
          <p:cNvPr id="22" name="Text 4">
            <a:extLst>
              <a:ext uri="{FF2B5EF4-FFF2-40B4-BE49-F238E27FC236}">
                <a16:creationId xmlns:a16="http://schemas.microsoft.com/office/drawing/2014/main" id="{5050A6F6-F1EA-2EE2-8E3E-96B775C661F9}"/>
              </a:ext>
            </a:extLst>
          </p:cNvPr>
          <p:cNvSpPr/>
          <p:nvPr/>
        </p:nvSpPr>
        <p:spPr>
          <a:xfrm>
            <a:off x="6690360" y="2701290"/>
            <a:ext cx="466344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00"/>
              </a:lnSpc>
            </a:pPr>
            <a:r>
              <a:rPr lang="en-US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Guided Project: Morality &amp; Heinz Dilemma</a:t>
            </a:r>
            <a:endParaRPr lang="en-US" dirty="0"/>
          </a:p>
        </p:txBody>
      </p:sp>
      <p:sp>
        <p:nvSpPr>
          <p:cNvPr id="23" name="Text 4">
            <a:extLst>
              <a:ext uri="{FF2B5EF4-FFF2-40B4-BE49-F238E27FC236}">
                <a16:creationId xmlns:a16="http://schemas.microsoft.com/office/drawing/2014/main" id="{644EA9AC-CD0D-F9B8-C421-45DF98724D2E}"/>
              </a:ext>
            </a:extLst>
          </p:cNvPr>
          <p:cNvSpPr/>
          <p:nvPr/>
        </p:nvSpPr>
        <p:spPr>
          <a:xfrm>
            <a:off x="6810248" y="4519232"/>
            <a:ext cx="466344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00"/>
              </a:lnSpc>
            </a:pPr>
            <a:r>
              <a:rPr lang="en-US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Designing Your Own Study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397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08000" y="533004"/>
            <a:ext cx="6373368" cy="5484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4320"/>
              </a:lnSpc>
              <a:spcAft>
                <a:spcPts val="1200"/>
              </a:spcAft>
            </a:pPr>
            <a:r>
              <a:rPr lang="en-US" sz="3600" b="1" dirty="0">
                <a:solidFill>
                  <a:srgbClr val="2E509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Type 1: Continuous-Continuous</a:t>
            </a:r>
            <a:endParaRPr lang="en-US" sz="3600" dirty="0"/>
          </a:p>
        </p:txBody>
      </p:sp>
      <p:sp>
        <p:nvSpPr>
          <p:cNvPr id="3" name="Text 1"/>
          <p:cNvSpPr/>
          <p:nvPr/>
        </p:nvSpPr>
        <p:spPr>
          <a:xfrm>
            <a:off x="1016000" y="1691085"/>
            <a:ext cx="10160000" cy="692151"/>
          </a:xfrm>
          <a:prstGeom prst="rect">
            <a:avLst/>
          </a:prstGeom>
          <a:solidFill>
            <a:srgbClr val="E8F0F8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4" name="Shape 2"/>
          <p:cNvSpPr/>
          <p:nvPr/>
        </p:nvSpPr>
        <p:spPr>
          <a:xfrm>
            <a:off x="1041400" y="1691084"/>
            <a:ext cx="0" cy="692149"/>
          </a:xfrm>
          <a:prstGeom prst="line">
            <a:avLst/>
          </a:prstGeom>
          <a:noFill/>
          <a:ln w="38100">
            <a:solidFill>
              <a:srgbClr val="2E5090"/>
            </a:solidFill>
            <a:prstDash val="solid"/>
          </a:ln>
        </p:spPr>
        <p:txBody>
          <a:bodyPr/>
          <a:lstStyle/>
          <a:p>
            <a:endParaRPr lang="en-US" sz="2400"/>
          </a:p>
        </p:txBody>
      </p:sp>
      <p:sp>
        <p:nvSpPr>
          <p:cNvPr id="5" name="Text 3"/>
          <p:cNvSpPr/>
          <p:nvPr/>
        </p:nvSpPr>
        <p:spPr>
          <a:xfrm>
            <a:off x="1270000" y="1894285"/>
            <a:ext cx="9896856" cy="2857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251"/>
              </a:lnSpc>
            </a:pPr>
            <a:r>
              <a:rPr lang="en-US" sz="1500" b="1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Use Pearson's r</a:t>
            </a:r>
            <a:r>
              <a:rPr lang="en-US" sz="15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when examining the relationship between two continuous variables</a:t>
            </a:r>
            <a:endParaRPr lang="en-US" sz="1500" dirty="0"/>
          </a:p>
        </p:txBody>
      </p:sp>
      <p:sp>
        <p:nvSpPr>
          <p:cNvPr id="6" name="Text 4"/>
          <p:cNvSpPr/>
          <p:nvPr/>
        </p:nvSpPr>
        <p:spPr>
          <a:xfrm>
            <a:off x="1016001" y="2611835"/>
            <a:ext cx="4965700" cy="1348581"/>
          </a:xfrm>
          <a:prstGeom prst="roundRect">
            <a:avLst>
              <a:gd name="adj" fmla="val 5650"/>
            </a:avLst>
          </a:prstGeom>
          <a:solidFill>
            <a:srgbClr val="FFFFFF"/>
          </a:solidFill>
          <a:ln w="19050">
            <a:solidFill>
              <a:srgbClr val="E2E8F0"/>
            </a:solidFill>
          </a:ln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7" name="Text 5"/>
          <p:cNvSpPr/>
          <p:nvPr/>
        </p:nvSpPr>
        <p:spPr>
          <a:xfrm>
            <a:off x="1219201" y="2815036"/>
            <a:ext cx="4650487" cy="2436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20"/>
              </a:lnSpc>
              <a:spcAft>
                <a:spcPts val="1000"/>
              </a:spcAft>
            </a:pPr>
            <a:r>
              <a:rPr lang="en-US" sz="1600" b="1" dirty="0">
                <a:solidFill>
                  <a:srgbClr val="2E509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Research Question</a:t>
            </a:r>
            <a:endParaRPr lang="en-US" sz="1600" dirty="0"/>
          </a:p>
        </p:txBody>
      </p:sp>
      <p:sp>
        <p:nvSpPr>
          <p:cNvPr id="8" name="Text 6"/>
          <p:cNvSpPr/>
          <p:nvPr/>
        </p:nvSpPr>
        <p:spPr>
          <a:xfrm>
            <a:off x="1219201" y="3185717"/>
            <a:ext cx="465048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00"/>
              </a:lnSpc>
            </a:pPr>
            <a:r>
              <a:rPr lang="en-US" sz="14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Is anxiety related to depression?</a:t>
            </a:r>
            <a:endParaRPr lang="en-US" sz="1400" dirty="0"/>
          </a:p>
        </p:txBody>
      </p:sp>
      <p:sp>
        <p:nvSpPr>
          <p:cNvPr id="9" name="Text 7"/>
          <p:cNvSpPr/>
          <p:nvPr/>
        </p:nvSpPr>
        <p:spPr>
          <a:xfrm>
            <a:off x="6210301" y="2611835"/>
            <a:ext cx="4965700" cy="1348581"/>
          </a:xfrm>
          <a:prstGeom prst="roundRect">
            <a:avLst>
              <a:gd name="adj" fmla="val 5650"/>
            </a:avLst>
          </a:prstGeom>
          <a:solidFill>
            <a:srgbClr val="FFFFFF"/>
          </a:solidFill>
          <a:ln w="19050">
            <a:solidFill>
              <a:srgbClr val="E2E8F0"/>
            </a:solidFill>
          </a:ln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0" name="Text 8"/>
          <p:cNvSpPr/>
          <p:nvPr/>
        </p:nvSpPr>
        <p:spPr>
          <a:xfrm>
            <a:off x="6413501" y="2815036"/>
            <a:ext cx="4650487" cy="2436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20"/>
              </a:lnSpc>
              <a:spcAft>
                <a:spcPts val="1000"/>
              </a:spcAft>
            </a:pPr>
            <a:r>
              <a:rPr lang="en-US" sz="1600" b="1" dirty="0">
                <a:solidFill>
                  <a:srgbClr val="2E509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Variables</a:t>
            </a:r>
            <a:endParaRPr lang="en-US" sz="1600" dirty="0"/>
          </a:p>
        </p:txBody>
      </p:sp>
      <p:sp>
        <p:nvSpPr>
          <p:cNvPr id="11" name="Text 9"/>
          <p:cNvSpPr/>
          <p:nvPr/>
        </p:nvSpPr>
        <p:spPr>
          <a:xfrm>
            <a:off x="6413501" y="3185716"/>
            <a:ext cx="4650487" cy="2476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51"/>
              </a:lnSpc>
              <a:spcAft>
                <a:spcPts val="600"/>
              </a:spcAft>
            </a:pPr>
            <a:r>
              <a:rPr lang="en-US" sz="1300" b="1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Anxiety:</a:t>
            </a:r>
            <a:r>
              <a:rPr lang="en-US" sz="13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GAD-7 score (0-21)</a:t>
            </a:r>
            <a:endParaRPr lang="en-US" sz="1300" dirty="0"/>
          </a:p>
        </p:txBody>
      </p:sp>
      <p:sp>
        <p:nvSpPr>
          <p:cNvPr id="12" name="Text 10"/>
          <p:cNvSpPr/>
          <p:nvPr/>
        </p:nvSpPr>
        <p:spPr>
          <a:xfrm>
            <a:off x="6413501" y="3509565"/>
            <a:ext cx="4650487" cy="2476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51"/>
              </a:lnSpc>
            </a:pPr>
            <a:r>
              <a:rPr lang="en-US" sz="1300" b="1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Depression:</a:t>
            </a:r>
            <a:r>
              <a:rPr lang="en-US" sz="13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PHQ-9 score (0-27)</a:t>
            </a:r>
            <a:endParaRPr lang="en-US" sz="1300" dirty="0"/>
          </a:p>
        </p:txBody>
      </p:sp>
      <p:sp>
        <p:nvSpPr>
          <p:cNvPr id="13" name="Text 11"/>
          <p:cNvSpPr/>
          <p:nvPr/>
        </p:nvSpPr>
        <p:spPr>
          <a:xfrm>
            <a:off x="1016000" y="4163616"/>
            <a:ext cx="10160000" cy="2059781"/>
          </a:xfrm>
          <a:prstGeom prst="roundRect">
            <a:avLst>
              <a:gd name="adj" fmla="val 3699"/>
            </a:avLst>
          </a:prstGeom>
          <a:solidFill>
            <a:srgbClr val="F0FFF4"/>
          </a:solidFill>
          <a:ln w="19050">
            <a:solidFill>
              <a:srgbClr val="48BB78"/>
            </a:solidFill>
          </a:ln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4" name="Text 12"/>
          <p:cNvSpPr/>
          <p:nvPr/>
        </p:nvSpPr>
        <p:spPr>
          <a:xfrm>
            <a:off x="1244600" y="4392217"/>
            <a:ext cx="9896856" cy="2436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20"/>
              </a:lnSpc>
              <a:spcAft>
                <a:spcPts val="1000"/>
              </a:spcAft>
            </a:pPr>
            <a:r>
              <a:rPr lang="en-US" sz="1600" b="1" dirty="0">
                <a:solidFill>
                  <a:srgbClr val="22543D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Example Result</a:t>
            </a:r>
            <a:endParaRPr lang="en-US" sz="1600" dirty="0"/>
          </a:p>
        </p:txBody>
      </p:sp>
      <p:sp>
        <p:nvSpPr>
          <p:cNvPr id="15" name="Text 13"/>
          <p:cNvSpPr/>
          <p:nvPr/>
        </p:nvSpPr>
        <p:spPr>
          <a:xfrm>
            <a:off x="1244600" y="4762898"/>
            <a:ext cx="9896856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00"/>
              </a:lnSpc>
              <a:spcAft>
                <a:spcPts val="1000"/>
              </a:spcAft>
            </a:pPr>
            <a:r>
              <a:rPr lang="en-US" sz="14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r(524) = .82, p &lt; .05</a:t>
            </a:r>
            <a:endParaRPr lang="en-US" sz="1400" dirty="0"/>
          </a:p>
        </p:txBody>
      </p:sp>
      <p:sp>
        <p:nvSpPr>
          <p:cNvPr id="16" name="Text 14"/>
          <p:cNvSpPr/>
          <p:nvPr/>
        </p:nvSpPr>
        <p:spPr>
          <a:xfrm>
            <a:off x="1244600" y="5156597"/>
            <a:ext cx="9702800" cy="838200"/>
          </a:xfrm>
          <a:prstGeom prst="roundRect">
            <a:avLst>
              <a:gd name="adj" fmla="val 6061"/>
            </a:avLst>
          </a:prstGeom>
          <a:solidFill>
            <a:srgbClr val="FFFFFF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7" name="Text 15"/>
          <p:cNvSpPr/>
          <p:nvPr/>
        </p:nvSpPr>
        <p:spPr>
          <a:xfrm>
            <a:off x="1397000" y="5308997"/>
            <a:ext cx="958596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00"/>
              </a:lnSpc>
            </a:pPr>
            <a:r>
              <a:rPr lang="en-US" sz="1400" b="1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Interpretation:</a:t>
            </a:r>
            <a:r>
              <a:rPr lang="en-US" sz="14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There is a strong positive correlation between anxiety and depression. People with higher anxiety scores tend to have higher depression scores.</a:t>
            </a:r>
            <a:endParaRPr lang="en-US" sz="1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08000" y="461170"/>
            <a:ext cx="6373368" cy="5484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4320"/>
              </a:lnSpc>
              <a:spcAft>
                <a:spcPts val="1200"/>
              </a:spcAft>
            </a:pPr>
            <a:r>
              <a:rPr lang="en-US" sz="3600" b="1" dirty="0">
                <a:solidFill>
                  <a:srgbClr val="2E509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Type 2: Categorical-Continuous</a:t>
            </a:r>
            <a:endParaRPr lang="en-US" sz="3600" dirty="0"/>
          </a:p>
        </p:txBody>
      </p:sp>
      <p:sp>
        <p:nvSpPr>
          <p:cNvPr id="3" name="Text 1"/>
          <p:cNvSpPr/>
          <p:nvPr/>
        </p:nvSpPr>
        <p:spPr>
          <a:xfrm>
            <a:off x="1016000" y="1619251"/>
            <a:ext cx="10160000" cy="692151"/>
          </a:xfrm>
          <a:prstGeom prst="rect">
            <a:avLst/>
          </a:prstGeom>
          <a:solidFill>
            <a:srgbClr val="F0FFF4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4" name="Shape 2"/>
          <p:cNvSpPr/>
          <p:nvPr/>
        </p:nvSpPr>
        <p:spPr>
          <a:xfrm>
            <a:off x="1041400" y="1619251"/>
            <a:ext cx="0" cy="692151"/>
          </a:xfrm>
          <a:prstGeom prst="line">
            <a:avLst/>
          </a:prstGeom>
          <a:noFill/>
          <a:ln w="38100">
            <a:solidFill>
              <a:srgbClr val="48BB78"/>
            </a:solidFill>
            <a:prstDash val="solid"/>
          </a:ln>
        </p:spPr>
        <p:txBody>
          <a:bodyPr/>
          <a:lstStyle/>
          <a:p>
            <a:endParaRPr lang="en-US" sz="2400"/>
          </a:p>
        </p:txBody>
      </p:sp>
      <p:sp>
        <p:nvSpPr>
          <p:cNvPr id="5" name="Text 3"/>
          <p:cNvSpPr/>
          <p:nvPr/>
        </p:nvSpPr>
        <p:spPr>
          <a:xfrm>
            <a:off x="1270000" y="1822451"/>
            <a:ext cx="9896856" cy="2857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251"/>
              </a:lnSpc>
            </a:pPr>
            <a:r>
              <a:rPr lang="en-US" sz="1500" b="1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Use t-test</a:t>
            </a:r>
            <a:r>
              <a:rPr lang="en-US" sz="15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when comparing a continuous variable across two groups (categories)</a:t>
            </a:r>
            <a:endParaRPr lang="en-US" sz="1500" dirty="0"/>
          </a:p>
        </p:txBody>
      </p:sp>
      <p:sp>
        <p:nvSpPr>
          <p:cNvPr id="6" name="Text 4"/>
          <p:cNvSpPr/>
          <p:nvPr/>
        </p:nvSpPr>
        <p:spPr>
          <a:xfrm>
            <a:off x="1016001" y="2540000"/>
            <a:ext cx="4965700" cy="1348581"/>
          </a:xfrm>
          <a:prstGeom prst="roundRect">
            <a:avLst>
              <a:gd name="adj" fmla="val 5650"/>
            </a:avLst>
          </a:prstGeom>
          <a:solidFill>
            <a:srgbClr val="FFFFFF"/>
          </a:solidFill>
          <a:ln w="19050">
            <a:solidFill>
              <a:srgbClr val="E2E8F0"/>
            </a:solidFill>
          </a:ln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7" name="Text 5"/>
          <p:cNvSpPr/>
          <p:nvPr/>
        </p:nvSpPr>
        <p:spPr>
          <a:xfrm>
            <a:off x="1219201" y="2743201"/>
            <a:ext cx="4650487" cy="2436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20"/>
              </a:lnSpc>
              <a:spcAft>
                <a:spcPts val="1000"/>
              </a:spcAft>
            </a:pPr>
            <a:r>
              <a:rPr lang="en-US" sz="1600" b="1" dirty="0">
                <a:solidFill>
                  <a:srgbClr val="2E509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Research Question</a:t>
            </a:r>
            <a:endParaRPr lang="en-US" sz="1600" dirty="0"/>
          </a:p>
        </p:txBody>
      </p:sp>
      <p:sp>
        <p:nvSpPr>
          <p:cNvPr id="8" name="Text 6"/>
          <p:cNvSpPr/>
          <p:nvPr/>
        </p:nvSpPr>
        <p:spPr>
          <a:xfrm>
            <a:off x="1219201" y="3113882"/>
            <a:ext cx="465048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00"/>
              </a:lnSpc>
            </a:pPr>
            <a:r>
              <a:rPr lang="en-US" sz="14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Do men and women differ in depression levels?</a:t>
            </a:r>
            <a:endParaRPr lang="en-US" sz="1400" dirty="0"/>
          </a:p>
        </p:txBody>
      </p:sp>
      <p:sp>
        <p:nvSpPr>
          <p:cNvPr id="9" name="Text 7"/>
          <p:cNvSpPr/>
          <p:nvPr/>
        </p:nvSpPr>
        <p:spPr>
          <a:xfrm>
            <a:off x="6210301" y="2540000"/>
            <a:ext cx="4965700" cy="1348581"/>
          </a:xfrm>
          <a:prstGeom prst="roundRect">
            <a:avLst>
              <a:gd name="adj" fmla="val 5650"/>
            </a:avLst>
          </a:prstGeom>
          <a:solidFill>
            <a:srgbClr val="FFFFFF"/>
          </a:solidFill>
          <a:ln w="19050">
            <a:solidFill>
              <a:srgbClr val="E2E8F0"/>
            </a:solidFill>
          </a:ln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0" name="Text 8"/>
          <p:cNvSpPr/>
          <p:nvPr/>
        </p:nvSpPr>
        <p:spPr>
          <a:xfrm>
            <a:off x="6413501" y="2743201"/>
            <a:ext cx="4650487" cy="2436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20"/>
              </a:lnSpc>
              <a:spcAft>
                <a:spcPts val="1000"/>
              </a:spcAft>
            </a:pPr>
            <a:r>
              <a:rPr lang="en-US" sz="1600" b="1" dirty="0">
                <a:solidFill>
                  <a:srgbClr val="2E509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Variables</a:t>
            </a:r>
            <a:endParaRPr lang="en-US" sz="1600" dirty="0"/>
          </a:p>
        </p:txBody>
      </p:sp>
      <p:sp>
        <p:nvSpPr>
          <p:cNvPr id="11" name="Text 9"/>
          <p:cNvSpPr/>
          <p:nvPr/>
        </p:nvSpPr>
        <p:spPr>
          <a:xfrm>
            <a:off x="6413501" y="3113881"/>
            <a:ext cx="4650487" cy="2476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51"/>
              </a:lnSpc>
              <a:spcAft>
                <a:spcPts val="600"/>
              </a:spcAft>
            </a:pPr>
            <a:r>
              <a:rPr lang="en-US" sz="1300" b="1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Categorical:</a:t>
            </a:r>
            <a:r>
              <a:rPr lang="en-US" sz="13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Gender (men, women)</a:t>
            </a:r>
            <a:endParaRPr lang="en-US" sz="1300" dirty="0"/>
          </a:p>
        </p:txBody>
      </p:sp>
      <p:sp>
        <p:nvSpPr>
          <p:cNvPr id="12" name="Text 10"/>
          <p:cNvSpPr/>
          <p:nvPr/>
        </p:nvSpPr>
        <p:spPr>
          <a:xfrm>
            <a:off x="6413501" y="3437731"/>
            <a:ext cx="4650487" cy="2476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51"/>
              </a:lnSpc>
            </a:pPr>
            <a:r>
              <a:rPr lang="en-US" sz="1300" b="1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Continuous:</a:t>
            </a:r>
            <a:r>
              <a:rPr lang="en-US" sz="13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Depression score (0-27)</a:t>
            </a:r>
            <a:endParaRPr lang="en-US" sz="1300" dirty="0"/>
          </a:p>
        </p:txBody>
      </p:sp>
      <p:sp>
        <p:nvSpPr>
          <p:cNvPr id="13" name="Text 11"/>
          <p:cNvSpPr/>
          <p:nvPr/>
        </p:nvSpPr>
        <p:spPr>
          <a:xfrm>
            <a:off x="1016000" y="4091781"/>
            <a:ext cx="10160000" cy="1270000"/>
          </a:xfrm>
          <a:prstGeom prst="roundRect">
            <a:avLst>
              <a:gd name="adj" fmla="val 6000"/>
            </a:avLst>
          </a:prstGeom>
          <a:solidFill>
            <a:srgbClr val="FFF8E7"/>
          </a:solidFill>
          <a:ln w="19050">
            <a:solidFill>
              <a:srgbClr val="F39C12"/>
            </a:solidFill>
          </a:ln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4" name="Text 12"/>
          <p:cNvSpPr/>
          <p:nvPr/>
        </p:nvSpPr>
        <p:spPr>
          <a:xfrm>
            <a:off x="1219200" y="4294981"/>
            <a:ext cx="9948672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00"/>
              </a:lnSpc>
              <a:spcAft>
                <a:spcPts val="800"/>
              </a:spcAft>
            </a:pPr>
            <a:r>
              <a:rPr lang="en-US" sz="1500" b="1" dirty="0">
                <a:solidFill>
                  <a:srgbClr val="92400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What the t-test does</a:t>
            </a:r>
            <a:endParaRPr lang="en-US" sz="1500" dirty="0"/>
          </a:p>
        </p:txBody>
      </p:sp>
      <p:sp>
        <p:nvSpPr>
          <p:cNvPr id="15" name="Text 13"/>
          <p:cNvSpPr/>
          <p:nvPr/>
        </p:nvSpPr>
        <p:spPr>
          <a:xfrm>
            <a:off x="1219200" y="4625181"/>
            <a:ext cx="9948672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00"/>
              </a:lnSpc>
            </a:pPr>
            <a:r>
              <a:rPr lang="en-US" sz="14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Compares the mean depression score for men versus the mean depression score for women to see if the difference is statistically significant</a:t>
            </a:r>
            <a:endParaRPr lang="en-US" sz="1400" dirty="0"/>
          </a:p>
        </p:txBody>
      </p:sp>
      <p:sp>
        <p:nvSpPr>
          <p:cNvPr id="16" name="Text 14"/>
          <p:cNvSpPr/>
          <p:nvPr/>
        </p:nvSpPr>
        <p:spPr>
          <a:xfrm>
            <a:off x="1016001" y="5514181"/>
            <a:ext cx="2425700" cy="781051"/>
          </a:xfrm>
          <a:prstGeom prst="roundRect">
            <a:avLst>
              <a:gd name="adj" fmla="val 6504"/>
            </a:avLst>
          </a:prstGeom>
          <a:solidFill>
            <a:srgbClr val="E8F0F8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7" name="Text 15"/>
          <p:cNvSpPr/>
          <p:nvPr/>
        </p:nvSpPr>
        <p:spPr>
          <a:xfrm>
            <a:off x="1121283" y="5641181"/>
            <a:ext cx="2215135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1800"/>
              </a:lnSpc>
              <a:spcAft>
                <a:spcPts val="400"/>
              </a:spcAft>
            </a:pPr>
            <a:r>
              <a:rPr lang="en-US" sz="1200" dirty="0">
                <a:solidFill>
                  <a:srgbClr val="7F8C8D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Cohen's d</a:t>
            </a:r>
            <a:endParaRPr lang="en-US" sz="1200" dirty="0"/>
          </a:p>
        </p:txBody>
      </p:sp>
      <p:sp>
        <p:nvSpPr>
          <p:cNvPr id="18" name="Text 16"/>
          <p:cNvSpPr/>
          <p:nvPr/>
        </p:nvSpPr>
        <p:spPr>
          <a:xfrm>
            <a:off x="1121283" y="5920581"/>
            <a:ext cx="2215135" cy="2476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1951"/>
              </a:lnSpc>
            </a:pPr>
            <a:r>
              <a:rPr lang="en-US" sz="1300" b="1" dirty="0">
                <a:solidFill>
                  <a:srgbClr val="2E509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Effect Size</a:t>
            </a:r>
            <a:endParaRPr lang="en-US" sz="1300" dirty="0"/>
          </a:p>
        </p:txBody>
      </p:sp>
      <p:sp>
        <p:nvSpPr>
          <p:cNvPr id="19" name="Text 17"/>
          <p:cNvSpPr/>
          <p:nvPr/>
        </p:nvSpPr>
        <p:spPr>
          <a:xfrm>
            <a:off x="3594101" y="5514181"/>
            <a:ext cx="2425700" cy="781051"/>
          </a:xfrm>
          <a:prstGeom prst="roundRect">
            <a:avLst>
              <a:gd name="adj" fmla="val 6504"/>
            </a:avLst>
          </a:prstGeom>
          <a:solidFill>
            <a:srgbClr val="E8F0F8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20" name="Text 18"/>
          <p:cNvSpPr/>
          <p:nvPr/>
        </p:nvSpPr>
        <p:spPr>
          <a:xfrm>
            <a:off x="3699383" y="5641181"/>
            <a:ext cx="2215135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1800"/>
              </a:lnSpc>
              <a:spcAft>
                <a:spcPts val="400"/>
              </a:spcAft>
            </a:pPr>
            <a:r>
              <a:rPr lang="en-US" sz="1200" dirty="0">
                <a:solidFill>
                  <a:srgbClr val="7F8C8D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Small: 0.2</a:t>
            </a:r>
            <a:endParaRPr lang="en-US" sz="1200" dirty="0"/>
          </a:p>
        </p:txBody>
      </p:sp>
      <p:sp>
        <p:nvSpPr>
          <p:cNvPr id="21" name="Text 19"/>
          <p:cNvSpPr/>
          <p:nvPr/>
        </p:nvSpPr>
        <p:spPr>
          <a:xfrm>
            <a:off x="3699383" y="5920582"/>
            <a:ext cx="2215135" cy="209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1651"/>
              </a:lnSpc>
            </a:pPr>
            <a:r>
              <a:rPr lang="en-US" sz="11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Minimal difference</a:t>
            </a:r>
            <a:endParaRPr lang="en-US" sz="1100" dirty="0"/>
          </a:p>
        </p:txBody>
      </p:sp>
      <p:sp>
        <p:nvSpPr>
          <p:cNvPr id="22" name="Text 20"/>
          <p:cNvSpPr/>
          <p:nvPr/>
        </p:nvSpPr>
        <p:spPr>
          <a:xfrm>
            <a:off x="6172201" y="5514181"/>
            <a:ext cx="2425700" cy="781051"/>
          </a:xfrm>
          <a:prstGeom prst="roundRect">
            <a:avLst>
              <a:gd name="adj" fmla="val 6504"/>
            </a:avLst>
          </a:prstGeom>
          <a:solidFill>
            <a:srgbClr val="E8F0F8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23" name="Text 21"/>
          <p:cNvSpPr/>
          <p:nvPr/>
        </p:nvSpPr>
        <p:spPr>
          <a:xfrm>
            <a:off x="6277483" y="5641181"/>
            <a:ext cx="2215135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1800"/>
              </a:lnSpc>
              <a:spcAft>
                <a:spcPts val="400"/>
              </a:spcAft>
            </a:pPr>
            <a:r>
              <a:rPr lang="en-US" sz="1200" dirty="0">
                <a:solidFill>
                  <a:srgbClr val="7F8C8D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Medium: 0.5</a:t>
            </a:r>
            <a:endParaRPr lang="en-US" sz="1200" dirty="0"/>
          </a:p>
        </p:txBody>
      </p:sp>
      <p:sp>
        <p:nvSpPr>
          <p:cNvPr id="24" name="Text 22"/>
          <p:cNvSpPr/>
          <p:nvPr/>
        </p:nvSpPr>
        <p:spPr>
          <a:xfrm>
            <a:off x="6277483" y="5920582"/>
            <a:ext cx="2215135" cy="209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1651"/>
              </a:lnSpc>
            </a:pPr>
            <a:r>
              <a:rPr lang="en-US" sz="11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Moderate difference</a:t>
            </a:r>
            <a:endParaRPr lang="en-US" sz="1100" dirty="0"/>
          </a:p>
        </p:txBody>
      </p:sp>
      <p:sp>
        <p:nvSpPr>
          <p:cNvPr id="25" name="Text 23"/>
          <p:cNvSpPr/>
          <p:nvPr/>
        </p:nvSpPr>
        <p:spPr>
          <a:xfrm>
            <a:off x="8750301" y="5514181"/>
            <a:ext cx="2425700" cy="781051"/>
          </a:xfrm>
          <a:prstGeom prst="roundRect">
            <a:avLst>
              <a:gd name="adj" fmla="val 6504"/>
            </a:avLst>
          </a:prstGeom>
          <a:solidFill>
            <a:srgbClr val="E8F0F8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26" name="Text 24"/>
          <p:cNvSpPr/>
          <p:nvPr/>
        </p:nvSpPr>
        <p:spPr>
          <a:xfrm>
            <a:off x="8855583" y="5641181"/>
            <a:ext cx="2215135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1800"/>
              </a:lnSpc>
              <a:spcAft>
                <a:spcPts val="400"/>
              </a:spcAft>
            </a:pPr>
            <a:r>
              <a:rPr lang="en-US" sz="1200" dirty="0">
                <a:solidFill>
                  <a:srgbClr val="7F8C8D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Large: 0.8</a:t>
            </a:r>
            <a:endParaRPr lang="en-US" sz="1200" dirty="0"/>
          </a:p>
        </p:txBody>
      </p:sp>
      <p:sp>
        <p:nvSpPr>
          <p:cNvPr id="27" name="Text 25"/>
          <p:cNvSpPr/>
          <p:nvPr/>
        </p:nvSpPr>
        <p:spPr>
          <a:xfrm>
            <a:off x="8855583" y="5920582"/>
            <a:ext cx="2215135" cy="209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1651"/>
              </a:lnSpc>
            </a:pPr>
            <a:r>
              <a:rPr lang="en-US" sz="11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Substantial difference</a:t>
            </a:r>
            <a:endParaRPr lang="en-US" sz="11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08000" y="305594"/>
            <a:ext cx="6373368" cy="5484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4320"/>
              </a:lnSpc>
              <a:spcAft>
                <a:spcPts val="1200"/>
              </a:spcAft>
            </a:pPr>
            <a:r>
              <a:rPr lang="en-US" sz="3600" b="1" dirty="0">
                <a:solidFill>
                  <a:srgbClr val="2E509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Type 3: Categorical-Categorical</a:t>
            </a:r>
            <a:endParaRPr lang="en-US" sz="3600" dirty="0"/>
          </a:p>
        </p:txBody>
      </p:sp>
      <p:sp>
        <p:nvSpPr>
          <p:cNvPr id="3" name="Text 1"/>
          <p:cNvSpPr/>
          <p:nvPr/>
        </p:nvSpPr>
        <p:spPr>
          <a:xfrm>
            <a:off x="1016000" y="1463675"/>
            <a:ext cx="10160000" cy="692151"/>
          </a:xfrm>
          <a:prstGeom prst="rect">
            <a:avLst/>
          </a:prstGeom>
          <a:solidFill>
            <a:srgbClr val="FFF8E7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4" name="Shape 2"/>
          <p:cNvSpPr/>
          <p:nvPr/>
        </p:nvSpPr>
        <p:spPr>
          <a:xfrm>
            <a:off x="1041400" y="1463675"/>
            <a:ext cx="0" cy="692149"/>
          </a:xfrm>
          <a:prstGeom prst="line">
            <a:avLst/>
          </a:prstGeom>
          <a:noFill/>
          <a:ln w="38100">
            <a:solidFill>
              <a:srgbClr val="F39C12"/>
            </a:solidFill>
            <a:prstDash val="solid"/>
          </a:ln>
        </p:spPr>
        <p:txBody>
          <a:bodyPr/>
          <a:lstStyle/>
          <a:p>
            <a:endParaRPr lang="en-US" sz="2400"/>
          </a:p>
        </p:txBody>
      </p:sp>
      <p:sp>
        <p:nvSpPr>
          <p:cNvPr id="5" name="Text 3"/>
          <p:cNvSpPr/>
          <p:nvPr/>
        </p:nvSpPr>
        <p:spPr>
          <a:xfrm>
            <a:off x="1270000" y="1666875"/>
            <a:ext cx="9896856" cy="2857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251"/>
              </a:lnSpc>
            </a:pPr>
            <a:r>
              <a:rPr lang="en-US" sz="1500" b="1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Use chi-square test</a:t>
            </a:r>
            <a:r>
              <a:rPr lang="en-US" sz="15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when examining the relationship between two categorical variables</a:t>
            </a:r>
            <a:endParaRPr lang="en-US" sz="1500" dirty="0"/>
          </a:p>
        </p:txBody>
      </p:sp>
      <p:sp>
        <p:nvSpPr>
          <p:cNvPr id="6" name="Text 4"/>
          <p:cNvSpPr/>
          <p:nvPr/>
        </p:nvSpPr>
        <p:spPr>
          <a:xfrm>
            <a:off x="1016001" y="2384426"/>
            <a:ext cx="4965700" cy="1348581"/>
          </a:xfrm>
          <a:prstGeom prst="roundRect">
            <a:avLst>
              <a:gd name="adj" fmla="val 5650"/>
            </a:avLst>
          </a:prstGeom>
          <a:solidFill>
            <a:srgbClr val="FFFFFF"/>
          </a:solidFill>
          <a:ln w="19050">
            <a:solidFill>
              <a:srgbClr val="E2E8F0"/>
            </a:solidFill>
          </a:ln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7" name="Text 5"/>
          <p:cNvSpPr/>
          <p:nvPr/>
        </p:nvSpPr>
        <p:spPr>
          <a:xfrm>
            <a:off x="1219201" y="2587626"/>
            <a:ext cx="4650487" cy="2436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20"/>
              </a:lnSpc>
              <a:spcAft>
                <a:spcPts val="1000"/>
              </a:spcAft>
            </a:pPr>
            <a:r>
              <a:rPr lang="en-US" sz="1600" b="1" dirty="0">
                <a:solidFill>
                  <a:srgbClr val="2E509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Research Question</a:t>
            </a:r>
            <a:endParaRPr lang="en-US" sz="1600" dirty="0"/>
          </a:p>
        </p:txBody>
      </p:sp>
      <p:sp>
        <p:nvSpPr>
          <p:cNvPr id="8" name="Text 6"/>
          <p:cNvSpPr/>
          <p:nvPr/>
        </p:nvSpPr>
        <p:spPr>
          <a:xfrm>
            <a:off x="1219201" y="2958307"/>
            <a:ext cx="465048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00"/>
              </a:lnSpc>
            </a:pPr>
            <a:r>
              <a:rPr lang="en-US" sz="14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Is gender related to employment status?</a:t>
            </a:r>
            <a:endParaRPr lang="en-US" sz="1400" dirty="0"/>
          </a:p>
        </p:txBody>
      </p:sp>
      <p:sp>
        <p:nvSpPr>
          <p:cNvPr id="9" name="Text 7"/>
          <p:cNvSpPr/>
          <p:nvPr/>
        </p:nvSpPr>
        <p:spPr>
          <a:xfrm>
            <a:off x="6210301" y="2384426"/>
            <a:ext cx="4965700" cy="1348581"/>
          </a:xfrm>
          <a:prstGeom prst="roundRect">
            <a:avLst>
              <a:gd name="adj" fmla="val 5650"/>
            </a:avLst>
          </a:prstGeom>
          <a:solidFill>
            <a:srgbClr val="FFFFFF"/>
          </a:solidFill>
          <a:ln w="19050">
            <a:solidFill>
              <a:srgbClr val="E2E8F0"/>
            </a:solidFill>
          </a:ln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0" name="Text 8"/>
          <p:cNvSpPr/>
          <p:nvPr/>
        </p:nvSpPr>
        <p:spPr>
          <a:xfrm>
            <a:off x="6413501" y="2587626"/>
            <a:ext cx="4650487" cy="2436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20"/>
              </a:lnSpc>
              <a:spcAft>
                <a:spcPts val="1000"/>
              </a:spcAft>
            </a:pPr>
            <a:r>
              <a:rPr lang="en-US" sz="1600" b="1" dirty="0">
                <a:solidFill>
                  <a:srgbClr val="2E509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Variables</a:t>
            </a:r>
            <a:endParaRPr lang="en-US" sz="1600" dirty="0"/>
          </a:p>
        </p:txBody>
      </p:sp>
      <p:sp>
        <p:nvSpPr>
          <p:cNvPr id="11" name="Text 9"/>
          <p:cNvSpPr/>
          <p:nvPr/>
        </p:nvSpPr>
        <p:spPr>
          <a:xfrm>
            <a:off x="6413501" y="2958307"/>
            <a:ext cx="4650487" cy="2476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51"/>
              </a:lnSpc>
              <a:spcAft>
                <a:spcPts val="600"/>
              </a:spcAft>
            </a:pPr>
            <a:r>
              <a:rPr lang="en-US" sz="1300" b="1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Variable 1:</a:t>
            </a:r>
            <a:r>
              <a:rPr lang="en-US" sz="13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Gender (men, women)</a:t>
            </a:r>
            <a:endParaRPr lang="en-US" sz="1300" dirty="0"/>
          </a:p>
        </p:txBody>
      </p:sp>
      <p:sp>
        <p:nvSpPr>
          <p:cNvPr id="12" name="Text 10"/>
          <p:cNvSpPr/>
          <p:nvPr/>
        </p:nvSpPr>
        <p:spPr>
          <a:xfrm>
            <a:off x="6413501" y="3282156"/>
            <a:ext cx="4650487" cy="2476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51"/>
              </a:lnSpc>
            </a:pPr>
            <a:r>
              <a:rPr lang="en-US" sz="1300" b="1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Variable 2:</a:t>
            </a:r>
            <a:r>
              <a:rPr lang="en-US" sz="13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Employment (yes, no)</a:t>
            </a:r>
            <a:endParaRPr lang="en-US" sz="1300" dirty="0"/>
          </a:p>
        </p:txBody>
      </p:sp>
      <p:sp>
        <p:nvSpPr>
          <p:cNvPr id="13" name="Text 11"/>
          <p:cNvSpPr/>
          <p:nvPr/>
        </p:nvSpPr>
        <p:spPr>
          <a:xfrm>
            <a:off x="1016000" y="3936207"/>
            <a:ext cx="10160000" cy="1270000"/>
          </a:xfrm>
          <a:prstGeom prst="roundRect">
            <a:avLst>
              <a:gd name="adj" fmla="val 6000"/>
            </a:avLst>
          </a:prstGeom>
          <a:solidFill>
            <a:srgbClr val="E8F0F8"/>
          </a:solidFill>
          <a:ln w="19050">
            <a:solidFill>
              <a:srgbClr val="2E5090"/>
            </a:solidFill>
          </a:ln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4" name="Text 12"/>
          <p:cNvSpPr/>
          <p:nvPr/>
        </p:nvSpPr>
        <p:spPr>
          <a:xfrm>
            <a:off x="1219200" y="4139407"/>
            <a:ext cx="9948672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00"/>
              </a:lnSpc>
              <a:spcAft>
                <a:spcPts val="800"/>
              </a:spcAft>
            </a:pPr>
            <a:r>
              <a:rPr lang="en-US" sz="1500" b="1" dirty="0">
                <a:solidFill>
                  <a:srgbClr val="1A3A6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What the chi-square test does</a:t>
            </a:r>
            <a:endParaRPr lang="en-US" sz="1500" dirty="0"/>
          </a:p>
        </p:txBody>
      </p:sp>
      <p:sp>
        <p:nvSpPr>
          <p:cNvPr id="15" name="Text 13"/>
          <p:cNvSpPr/>
          <p:nvPr/>
        </p:nvSpPr>
        <p:spPr>
          <a:xfrm>
            <a:off x="1219200" y="4469607"/>
            <a:ext cx="9948672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00"/>
              </a:lnSpc>
            </a:pPr>
            <a:r>
              <a:rPr lang="en-US" sz="14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Compares the observed frequencies in each category combination to what would be expected if there were no relationship between the variables</a:t>
            </a:r>
            <a:endParaRPr lang="en-US" sz="1400" dirty="0"/>
          </a:p>
        </p:txBody>
      </p:sp>
      <p:sp>
        <p:nvSpPr>
          <p:cNvPr id="16" name="Text 14"/>
          <p:cNvSpPr/>
          <p:nvPr/>
        </p:nvSpPr>
        <p:spPr>
          <a:xfrm>
            <a:off x="1016000" y="5358607"/>
            <a:ext cx="10160000" cy="1181100"/>
          </a:xfrm>
          <a:prstGeom prst="roundRect">
            <a:avLst>
              <a:gd name="adj" fmla="val 6452"/>
            </a:avLst>
          </a:prstGeom>
          <a:solidFill>
            <a:srgbClr val="FFF5F5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7" name="Text 15"/>
          <p:cNvSpPr/>
          <p:nvPr/>
        </p:nvSpPr>
        <p:spPr>
          <a:xfrm>
            <a:off x="1193800" y="5536407"/>
            <a:ext cx="10000488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00"/>
              </a:lnSpc>
              <a:spcAft>
                <a:spcPts val="800"/>
              </a:spcAft>
            </a:pPr>
            <a:r>
              <a:rPr lang="en-US" sz="1500" b="1" dirty="0">
                <a:solidFill>
                  <a:srgbClr val="742A2A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Example</a:t>
            </a:r>
            <a:endParaRPr lang="en-US" sz="1500" dirty="0"/>
          </a:p>
        </p:txBody>
      </p:sp>
      <p:sp>
        <p:nvSpPr>
          <p:cNvPr id="18" name="Text 16"/>
          <p:cNvSpPr/>
          <p:nvPr/>
        </p:nvSpPr>
        <p:spPr>
          <a:xfrm>
            <a:off x="1193800" y="5866607"/>
            <a:ext cx="10000488" cy="495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51"/>
              </a:lnSpc>
            </a:pPr>
            <a:r>
              <a:rPr lang="en-US" sz="13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If gender and employment are independent, we'd expect similar employment rates for men and women. Chi-square tests whether the actual pattern differs significantly from this expectation.</a:t>
            </a:r>
            <a:endParaRPr lang="en-US" sz="13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24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34125" y="1617315"/>
            <a:ext cx="5286375" cy="428625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24"/>
          <p:cNvSpPr txBox="1"/>
          <p:nvPr/>
        </p:nvSpPr>
        <p:spPr>
          <a:xfrm>
            <a:off x="571500" y="1996826"/>
            <a:ext cx="5550693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Categorical-Continuous</a:t>
            </a:r>
            <a:endParaRPr/>
          </a:p>
        </p:txBody>
      </p:sp>
      <p:sp>
        <p:nvSpPr>
          <p:cNvPr id="242" name="Google Shape;242;p24"/>
          <p:cNvSpPr txBox="1"/>
          <p:nvPr/>
        </p:nvSpPr>
        <p:spPr>
          <a:xfrm>
            <a:off x="571500" y="2549276"/>
            <a:ext cx="5286375" cy="67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**Question:** Do men and women differ in their average depression scores?</a:t>
            </a:r>
            <a:endParaRPr/>
          </a:p>
        </p:txBody>
      </p:sp>
      <p:sp>
        <p:nvSpPr>
          <p:cNvPr id="243" name="Google Shape;243;p24"/>
          <p:cNvSpPr txBox="1"/>
          <p:nvPr/>
        </p:nvSpPr>
        <p:spPr>
          <a:xfrm>
            <a:off x="571500" y="3429148"/>
            <a:ext cx="5286375" cy="67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A **t-test** compares the mean (average) score of two groups.</a:t>
            </a:r>
            <a:endParaRPr/>
          </a:p>
        </p:txBody>
      </p:sp>
      <p:sp>
        <p:nvSpPr>
          <p:cNvPr id="244" name="Google Shape;244;p24"/>
          <p:cNvSpPr txBox="1"/>
          <p:nvPr/>
        </p:nvSpPr>
        <p:spPr>
          <a:xfrm>
            <a:off x="571500" y="4309020"/>
            <a:ext cx="5286375" cy="1005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**Finding:** Yes. Women (M = 7.27) reported significantly higher depression scores than men (M = 6.10). The *p*-value was &lt; .05.</a:t>
            </a:r>
            <a:endParaRPr/>
          </a:p>
        </p:txBody>
      </p:sp>
      <p:sp>
        <p:nvSpPr>
          <p:cNvPr id="246" name="Google Shape;246;p24"/>
          <p:cNvSpPr txBox="1"/>
          <p:nvPr/>
        </p:nvSpPr>
        <p:spPr>
          <a:xfrm>
            <a:off x="571500" y="571500"/>
            <a:ext cx="9970994" cy="803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50" b="1" i="0" u="none" strike="noStrike" cap="none" dirty="0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Activity 5.4: t-test</a:t>
            </a:r>
            <a:endParaRPr dirty="0"/>
          </a:p>
        </p:txBody>
      </p:sp>
      <p:pic>
        <p:nvPicPr>
          <p:cNvPr id="2" name="Image 407">
            <a:extLst>
              <a:ext uri="{FF2B5EF4-FFF2-40B4-BE49-F238E27FC236}">
                <a16:creationId xmlns:a16="http://schemas.microsoft.com/office/drawing/2014/main" id="{D70E86DA-E99B-2653-9FE3-98984048F35D}"/>
              </a:ext>
            </a:extLst>
          </p:cNvPr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81164" y="2339726"/>
            <a:ext cx="4392295" cy="2926715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25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34125" y="1617315"/>
            <a:ext cx="5286375" cy="428625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25"/>
          <p:cNvSpPr txBox="1"/>
          <p:nvPr/>
        </p:nvSpPr>
        <p:spPr>
          <a:xfrm>
            <a:off x="571500" y="1977776"/>
            <a:ext cx="5550693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Your Task (in SPSS)</a:t>
            </a:r>
            <a:endParaRPr/>
          </a:p>
        </p:txBody>
      </p:sp>
      <p:sp>
        <p:nvSpPr>
          <p:cNvPr id="254" name="Google Shape;254;p25"/>
          <p:cNvSpPr txBox="1"/>
          <p:nvPr/>
        </p:nvSpPr>
        <p:spPr>
          <a:xfrm>
            <a:off x="847725" y="2474029"/>
            <a:ext cx="104775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1.</a:t>
            </a:r>
            <a:endParaRPr/>
          </a:p>
        </p:txBody>
      </p:sp>
      <p:sp>
        <p:nvSpPr>
          <p:cNvPr id="255" name="Google Shape;255;p25"/>
          <p:cNvSpPr txBox="1"/>
          <p:nvPr/>
        </p:nvSpPr>
        <p:spPr>
          <a:xfrm>
            <a:off x="952500" y="2473076"/>
            <a:ext cx="4905375" cy="67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4775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Go to **Analyze &gt; Compare Means &gt; Independent-Samples T-Test**.</a:t>
            </a:r>
            <a:endParaRPr/>
          </a:p>
        </p:txBody>
      </p:sp>
      <p:sp>
        <p:nvSpPr>
          <p:cNvPr id="256" name="Google Shape;256;p25"/>
          <p:cNvSpPr txBox="1"/>
          <p:nvPr/>
        </p:nvSpPr>
        <p:spPr>
          <a:xfrm>
            <a:off x="790575" y="3287226"/>
            <a:ext cx="161925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2.</a:t>
            </a:r>
            <a:endParaRPr/>
          </a:p>
        </p:txBody>
      </p:sp>
      <p:sp>
        <p:nvSpPr>
          <p:cNvPr id="257" name="Google Shape;257;p25"/>
          <p:cNvSpPr txBox="1"/>
          <p:nvPr/>
        </p:nvSpPr>
        <p:spPr>
          <a:xfrm>
            <a:off x="952500" y="3286273"/>
            <a:ext cx="4905375" cy="33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1925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Move `TotalDepression` to "Test Variable(s)".</a:t>
            </a:r>
            <a:endParaRPr/>
          </a:p>
        </p:txBody>
      </p:sp>
      <p:sp>
        <p:nvSpPr>
          <p:cNvPr id="258" name="Google Shape;258;p25"/>
          <p:cNvSpPr txBox="1"/>
          <p:nvPr/>
        </p:nvSpPr>
        <p:spPr>
          <a:xfrm>
            <a:off x="790575" y="3765262"/>
            <a:ext cx="161925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3.</a:t>
            </a:r>
            <a:endParaRPr/>
          </a:p>
        </p:txBody>
      </p:sp>
      <p:sp>
        <p:nvSpPr>
          <p:cNvPr id="259" name="Google Shape;259;p25"/>
          <p:cNvSpPr txBox="1"/>
          <p:nvPr/>
        </p:nvSpPr>
        <p:spPr>
          <a:xfrm>
            <a:off x="952500" y="3764309"/>
            <a:ext cx="4905375" cy="33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1925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Move `Gender` to "Grouping Variable".</a:t>
            </a:r>
            <a:endParaRPr/>
          </a:p>
        </p:txBody>
      </p:sp>
      <p:sp>
        <p:nvSpPr>
          <p:cNvPr id="260" name="Google Shape;260;p25"/>
          <p:cNvSpPr txBox="1"/>
          <p:nvPr/>
        </p:nvSpPr>
        <p:spPr>
          <a:xfrm>
            <a:off x="790575" y="4243298"/>
            <a:ext cx="161925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4.</a:t>
            </a:r>
            <a:endParaRPr/>
          </a:p>
        </p:txBody>
      </p:sp>
      <p:sp>
        <p:nvSpPr>
          <p:cNvPr id="261" name="Google Shape;261;p25"/>
          <p:cNvSpPr txBox="1"/>
          <p:nvPr/>
        </p:nvSpPr>
        <p:spPr>
          <a:xfrm>
            <a:off x="952500" y="4242345"/>
            <a:ext cx="4905375" cy="67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1925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Click "Define Groups" and enter "1" for Group 1 (Men) and "2" for Group 2 (Women).</a:t>
            </a:r>
            <a:endParaRPr/>
          </a:p>
        </p:txBody>
      </p:sp>
      <p:sp>
        <p:nvSpPr>
          <p:cNvPr id="262" name="Google Shape;262;p25"/>
          <p:cNvSpPr txBox="1"/>
          <p:nvPr/>
        </p:nvSpPr>
        <p:spPr>
          <a:xfrm>
            <a:off x="790575" y="5056495"/>
            <a:ext cx="161925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5.</a:t>
            </a:r>
            <a:endParaRPr/>
          </a:p>
        </p:txBody>
      </p:sp>
      <p:sp>
        <p:nvSpPr>
          <p:cNvPr id="263" name="Google Shape;263;p25"/>
          <p:cNvSpPr txBox="1"/>
          <p:nvPr/>
        </p:nvSpPr>
        <p:spPr>
          <a:xfrm>
            <a:off x="952500" y="5055542"/>
            <a:ext cx="4905375" cy="33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1925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Click "Continue" and "OK".</a:t>
            </a:r>
            <a:endParaRPr/>
          </a:p>
        </p:txBody>
      </p:sp>
      <p:sp>
        <p:nvSpPr>
          <p:cNvPr id="264" name="Google Shape;264;p25"/>
          <p:cNvSpPr txBox="1"/>
          <p:nvPr/>
        </p:nvSpPr>
        <p:spPr>
          <a:xfrm>
            <a:off x="571500" y="571500"/>
            <a:ext cx="8721090" cy="66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50" b="1" i="0" u="none" strike="noStrike" cap="none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Activity 5.4: Running the t-test</a:t>
            </a:r>
            <a:endParaRPr/>
          </a:p>
        </p:txBody>
      </p:sp>
      <p:pic>
        <p:nvPicPr>
          <p:cNvPr id="2" name="Image 407">
            <a:extLst>
              <a:ext uri="{FF2B5EF4-FFF2-40B4-BE49-F238E27FC236}">
                <a16:creationId xmlns:a16="http://schemas.microsoft.com/office/drawing/2014/main" id="{F8AE1335-3E4C-ED37-9804-DC26E044D179}"/>
              </a:ext>
            </a:extLst>
          </p:cNvPr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81164" y="2320676"/>
            <a:ext cx="4392295" cy="292671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9958B-193D-10F4-8D29-11B3D45DA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F062FA4-B809-A06C-5AE3-62CAA19D3C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51795"/>
            <a:ext cx="10515600" cy="36989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5321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p26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34125" y="1859458"/>
            <a:ext cx="5286375" cy="4286250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26"/>
          <p:cNvSpPr txBox="1"/>
          <p:nvPr/>
        </p:nvSpPr>
        <p:spPr>
          <a:xfrm>
            <a:off x="571500" y="1234380"/>
            <a:ext cx="5550693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Categorical-Categorical</a:t>
            </a:r>
            <a:endParaRPr/>
          </a:p>
        </p:txBody>
      </p:sp>
      <p:sp>
        <p:nvSpPr>
          <p:cNvPr id="271" name="Google Shape;271;p26"/>
          <p:cNvSpPr txBox="1"/>
          <p:nvPr/>
        </p:nvSpPr>
        <p:spPr>
          <a:xfrm>
            <a:off x="571500" y="1786830"/>
            <a:ext cx="5286375" cy="67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**Question:** Are women more likely than men to have *severe* depression?</a:t>
            </a:r>
            <a:endParaRPr/>
          </a:p>
        </p:txBody>
      </p:sp>
      <p:sp>
        <p:nvSpPr>
          <p:cNvPr id="272" name="Google Shape;272;p26"/>
          <p:cNvSpPr txBox="1"/>
          <p:nvPr/>
        </p:nvSpPr>
        <p:spPr>
          <a:xfrm>
            <a:off x="571500" y="2666702"/>
            <a:ext cx="5286375" cy="67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A **Chi-Square (χ²)** test compares percentages between groups.</a:t>
            </a:r>
            <a:endParaRPr/>
          </a:p>
        </p:txBody>
      </p:sp>
      <p:sp>
        <p:nvSpPr>
          <p:cNvPr id="273" name="Google Shape;273;p26"/>
          <p:cNvSpPr txBox="1"/>
          <p:nvPr/>
        </p:nvSpPr>
        <p:spPr>
          <a:xfrm>
            <a:off x="571500" y="5555753"/>
            <a:ext cx="5286375" cy="1005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**Finding:** Yes. 5.6% of women met the cutoff for severe depression, vs. only 0.7% of men. This was statistically significant.</a:t>
            </a:r>
            <a:endParaRPr/>
          </a:p>
        </p:txBody>
      </p:sp>
      <p:pic>
        <p:nvPicPr>
          <p:cNvPr id="274" name="Google Shape;274;p26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38900" y="1964233"/>
            <a:ext cx="5076825" cy="4076700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26"/>
          <p:cNvSpPr txBox="1"/>
          <p:nvPr/>
        </p:nvSpPr>
        <p:spPr>
          <a:xfrm>
            <a:off x="847725" y="3547526"/>
            <a:ext cx="104775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1.</a:t>
            </a:r>
            <a:endParaRPr/>
          </a:p>
        </p:txBody>
      </p:sp>
      <p:sp>
        <p:nvSpPr>
          <p:cNvPr id="276" name="Google Shape;276;p26"/>
          <p:cNvSpPr txBox="1"/>
          <p:nvPr/>
        </p:nvSpPr>
        <p:spPr>
          <a:xfrm>
            <a:off x="952500" y="3546574"/>
            <a:ext cx="4905375" cy="1005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4775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**Recode** `TotalDepression` into a new variable, `SevereDepression` (Scores 1-19 = 1; Scores 20+ = 2).</a:t>
            </a:r>
            <a:endParaRPr/>
          </a:p>
        </p:txBody>
      </p:sp>
      <p:sp>
        <p:nvSpPr>
          <p:cNvPr id="277" name="Google Shape;277;p26"/>
          <p:cNvSpPr txBox="1"/>
          <p:nvPr/>
        </p:nvSpPr>
        <p:spPr>
          <a:xfrm>
            <a:off x="790575" y="4695884"/>
            <a:ext cx="161925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2.</a:t>
            </a:r>
            <a:endParaRPr/>
          </a:p>
        </p:txBody>
      </p:sp>
      <p:sp>
        <p:nvSpPr>
          <p:cNvPr id="278" name="Google Shape;278;p26"/>
          <p:cNvSpPr txBox="1"/>
          <p:nvPr/>
        </p:nvSpPr>
        <p:spPr>
          <a:xfrm>
            <a:off x="952500" y="4694932"/>
            <a:ext cx="4905375" cy="67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1925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Run **Analyze &gt; Descriptive Statistics &gt; Crosstabs**.</a:t>
            </a:r>
            <a:endParaRPr/>
          </a:p>
        </p:txBody>
      </p:sp>
      <p:sp>
        <p:nvSpPr>
          <p:cNvPr id="279" name="Google Shape;279;p26"/>
          <p:cNvSpPr txBox="1"/>
          <p:nvPr/>
        </p:nvSpPr>
        <p:spPr>
          <a:xfrm>
            <a:off x="571500" y="346025"/>
            <a:ext cx="6630828" cy="66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50" b="1" i="0" u="none" strike="noStrike" cap="none" dirty="0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Activity 5.5: Chi-Square</a:t>
            </a:r>
            <a:endParaRPr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 descr="A screenshot of a test results&#10;&#10;AI-generated content may be incorrect.">
            <a:extLst>
              <a:ext uri="{FF2B5EF4-FFF2-40B4-BE49-F238E27FC236}">
                <a16:creationId xmlns:a16="http://schemas.microsoft.com/office/drawing/2014/main" id="{5015705C-4DE6-7C77-48A2-339EF23E3E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2" b="15611"/>
          <a:stretch>
            <a:fillRect/>
          </a:stretch>
        </p:blipFill>
        <p:spPr bwMode="auto">
          <a:xfrm>
            <a:off x="1177962" y="1111080"/>
            <a:ext cx="9836075" cy="5531767"/>
          </a:xfrm>
          <a:prstGeom prst="rect">
            <a:avLst/>
          </a:prstGeom>
          <a:noFill/>
        </p:spPr>
      </p:pic>
      <p:sp>
        <p:nvSpPr>
          <p:cNvPr id="3" name="Google Shape;246;p24">
            <a:extLst>
              <a:ext uri="{FF2B5EF4-FFF2-40B4-BE49-F238E27FC236}">
                <a16:creationId xmlns:a16="http://schemas.microsoft.com/office/drawing/2014/main" id="{5571ED8D-F5F6-26DC-20F8-659245E3DC46}"/>
              </a:ext>
            </a:extLst>
          </p:cNvPr>
          <p:cNvSpPr txBox="1"/>
          <p:nvPr/>
        </p:nvSpPr>
        <p:spPr>
          <a:xfrm>
            <a:off x="571500" y="307783"/>
            <a:ext cx="9970994" cy="803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50" b="1" i="0" u="none" strike="noStrike" cap="none" dirty="0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Chi-Square Results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450487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p27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27"/>
          <p:cNvSpPr txBox="1"/>
          <p:nvPr/>
        </p:nvSpPr>
        <p:spPr>
          <a:xfrm>
            <a:off x="3945731" y="2590800"/>
            <a:ext cx="430053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Module 5.3</a:t>
            </a:r>
            <a:endParaRPr/>
          </a:p>
        </p:txBody>
      </p:sp>
      <p:sp>
        <p:nvSpPr>
          <p:cNvPr id="286" name="Google Shape;286;p27"/>
          <p:cNvSpPr txBox="1"/>
          <p:nvPr/>
        </p:nvSpPr>
        <p:spPr>
          <a:xfrm>
            <a:off x="4005262" y="3600450"/>
            <a:ext cx="418147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0" i="0" u="none" strike="noStrike" cap="none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Guided Research Project: Morality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27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1500" y="1680269"/>
            <a:ext cx="5286375" cy="2914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27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34125" y="1680269"/>
            <a:ext cx="5286375" cy="291465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27"/>
          <p:cNvSpPr txBox="1"/>
          <p:nvPr/>
        </p:nvSpPr>
        <p:spPr>
          <a:xfrm>
            <a:off x="971550" y="2080319"/>
            <a:ext cx="4486275" cy="1428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250" b="1" i="0" u="none" strike="noStrike" cap="none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47%</a:t>
            </a:r>
            <a:endParaRPr/>
          </a:p>
        </p:txBody>
      </p:sp>
      <p:sp>
        <p:nvSpPr>
          <p:cNvPr id="279" name="Google Shape;279;p27"/>
          <p:cNvSpPr txBox="1"/>
          <p:nvPr/>
        </p:nvSpPr>
        <p:spPr>
          <a:xfrm>
            <a:off x="971550" y="3814541"/>
            <a:ext cx="4486275" cy="590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 dirty="0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...said 'YES' Heinz *should* steal the drug.</a:t>
            </a:r>
            <a:endParaRPr dirty="0"/>
          </a:p>
        </p:txBody>
      </p:sp>
      <p:sp>
        <p:nvSpPr>
          <p:cNvPr id="280" name="Google Shape;280;p27"/>
          <p:cNvSpPr txBox="1"/>
          <p:nvPr/>
        </p:nvSpPr>
        <p:spPr>
          <a:xfrm>
            <a:off x="6734175" y="2080319"/>
            <a:ext cx="4486275" cy="1428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250" b="1" i="0" u="none" strike="noStrike" cap="none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4.39</a:t>
            </a:r>
            <a:endParaRPr/>
          </a:p>
        </p:txBody>
      </p:sp>
      <p:sp>
        <p:nvSpPr>
          <p:cNvPr id="281" name="Google Shape;281;p27"/>
          <p:cNvSpPr txBox="1"/>
          <p:nvPr/>
        </p:nvSpPr>
        <p:spPr>
          <a:xfrm>
            <a:off x="6734175" y="3814541"/>
            <a:ext cx="4486275" cy="590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 dirty="0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...was the *average* moral acceptability on a 7-point scale.</a:t>
            </a:r>
            <a:endParaRPr dirty="0"/>
          </a:p>
        </p:txBody>
      </p:sp>
      <p:sp>
        <p:nvSpPr>
          <p:cNvPr id="282" name="Google Shape;282;p27"/>
          <p:cNvSpPr txBox="1"/>
          <p:nvPr/>
        </p:nvSpPr>
        <p:spPr>
          <a:xfrm>
            <a:off x="571500" y="571500"/>
            <a:ext cx="9361170" cy="803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50" b="1" i="0" u="none" strike="noStrike" cap="none" dirty="0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Results of the Heinz Dilemma</a:t>
            </a:r>
            <a:endParaRPr dirty="0"/>
          </a:p>
        </p:txBody>
      </p:sp>
      <p:sp>
        <p:nvSpPr>
          <p:cNvPr id="283" name="Google Shape;283;p27"/>
          <p:cNvSpPr txBox="1"/>
          <p:nvPr/>
        </p:nvSpPr>
        <p:spPr>
          <a:xfrm>
            <a:off x="571500" y="5326558"/>
            <a:ext cx="11049000" cy="689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99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**Question:** </a:t>
            </a:r>
            <a:r>
              <a:rPr lang="en-US" sz="2800" i="1" u="none" strike="noStrike" cap="none" dirty="0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Why </a:t>
            </a:r>
            <a:r>
              <a:rPr lang="en-US" sz="2800" u="none" strike="noStrike" cap="none" dirty="0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were</a:t>
            </a:r>
            <a:r>
              <a:rPr lang="en-US" sz="2800" b="0" i="0" u="none" strike="noStrike" cap="none" dirty="0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 people split on what Heinz should do?</a:t>
            </a:r>
            <a:endParaRPr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99440" y="664963"/>
            <a:ext cx="8809736" cy="5484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4320"/>
              </a:lnSpc>
              <a:spcAft>
                <a:spcPts val="1200"/>
              </a:spcAft>
            </a:pPr>
            <a:r>
              <a:rPr lang="en-US" sz="4400" b="1" dirty="0">
                <a:solidFill>
                  <a:srgbClr val="2E5090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Moving Beyond Description</a:t>
            </a:r>
            <a:endParaRPr lang="en-US" sz="4400" dirty="0"/>
          </a:p>
        </p:txBody>
      </p:sp>
      <p:sp>
        <p:nvSpPr>
          <p:cNvPr id="3" name="Text 1"/>
          <p:cNvSpPr/>
          <p:nvPr/>
        </p:nvSpPr>
        <p:spPr>
          <a:xfrm>
            <a:off x="599440" y="1419225"/>
            <a:ext cx="10322560" cy="1016000"/>
          </a:xfrm>
          <a:prstGeom prst="rect">
            <a:avLst/>
          </a:prstGeom>
          <a:solidFill>
            <a:srgbClr val="FFF8E7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4" name="Shape 2"/>
          <p:cNvSpPr/>
          <p:nvPr/>
        </p:nvSpPr>
        <p:spPr>
          <a:xfrm>
            <a:off x="599440" y="1419225"/>
            <a:ext cx="0" cy="1016000"/>
          </a:xfrm>
          <a:prstGeom prst="line">
            <a:avLst/>
          </a:prstGeom>
          <a:noFill/>
          <a:ln w="38100">
            <a:solidFill>
              <a:srgbClr val="F39C12"/>
            </a:solidFill>
            <a:prstDash val="solid"/>
          </a:ln>
        </p:spPr>
        <p:txBody>
          <a:bodyPr/>
          <a:lstStyle/>
          <a:p>
            <a:endParaRPr lang="en-US" sz="2400"/>
          </a:p>
        </p:txBody>
      </p:sp>
      <p:sp>
        <p:nvSpPr>
          <p:cNvPr id="5" name="Text 3"/>
          <p:cNvSpPr/>
          <p:nvPr/>
        </p:nvSpPr>
        <p:spPr>
          <a:xfrm>
            <a:off x="904240" y="1632545"/>
            <a:ext cx="9896856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400"/>
              </a:lnSpc>
            </a:pPr>
            <a:r>
              <a:rPr lang="en-US" sz="2000" i="1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Correlational research picks up where descriptive research leaves off, aiming to uncover patterns of relationships between variables.</a:t>
            </a:r>
            <a:endParaRPr lang="en-US" sz="2000" dirty="0"/>
          </a:p>
        </p:txBody>
      </p:sp>
      <p:sp>
        <p:nvSpPr>
          <p:cNvPr id="6" name="Text 4"/>
          <p:cNvSpPr/>
          <p:nvPr/>
        </p:nvSpPr>
        <p:spPr>
          <a:xfrm>
            <a:off x="1016000" y="2737358"/>
            <a:ext cx="5052060" cy="2742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60"/>
              </a:lnSpc>
              <a:spcAft>
                <a:spcPts val="1000"/>
              </a:spcAft>
            </a:pPr>
            <a:r>
              <a:rPr lang="en-US" sz="2400" b="1" dirty="0">
                <a:solidFill>
                  <a:srgbClr val="2E509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Descriptive Research</a:t>
            </a:r>
            <a:endParaRPr lang="en-US" sz="2400" dirty="0"/>
          </a:p>
        </p:txBody>
      </p:sp>
      <p:sp>
        <p:nvSpPr>
          <p:cNvPr id="7" name="Text 5"/>
          <p:cNvSpPr/>
          <p:nvPr/>
        </p:nvSpPr>
        <p:spPr>
          <a:xfrm>
            <a:off x="1016000" y="3265686"/>
            <a:ext cx="4953000" cy="1270000"/>
          </a:xfrm>
          <a:prstGeom prst="rect">
            <a:avLst/>
          </a:prstGeom>
          <a:noFill/>
          <a:ln/>
        </p:spPr>
        <p:txBody>
          <a:bodyPr wrap="square" lIns="127000" tIns="0" rIns="0" bIns="0" rtlCol="0" anchor="t"/>
          <a:lstStyle/>
          <a:p>
            <a:pPr marL="126997" indent="-126997">
              <a:lnSpc>
                <a:spcPts val="2400"/>
              </a:lnSpc>
              <a:spcAft>
                <a:spcPts val="600"/>
              </a:spcAft>
              <a:buSzPct val="100000"/>
              <a:buChar char="•"/>
            </a:pPr>
            <a:r>
              <a:rPr lang="en-US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Measures anxiety levels</a:t>
            </a:r>
            <a:endParaRPr lang="en-US" dirty="0"/>
          </a:p>
          <a:p>
            <a:pPr marL="126997" indent="-126997">
              <a:lnSpc>
                <a:spcPts val="2400"/>
              </a:lnSpc>
              <a:spcAft>
                <a:spcPts val="600"/>
              </a:spcAft>
              <a:buSzPct val="100000"/>
              <a:buChar char="•"/>
            </a:pPr>
            <a:r>
              <a:rPr lang="en-US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Describes distribution</a:t>
            </a:r>
            <a:endParaRPr lang="en-US" dirty="0"/>
          </a:p>
          <a:p>
            <a:pPr marL="126997" indent="-126997">
              <a:lnSpc>
                <a:spcPts val="2400"/>
              </a:lnSpc>
              <a:spcAft>
                <a:spcPts val="600"/>
              </a:spcAft>
              <a:buSzPct val="100000"/>
              <a:buChar char="•"/>
            </a:pPr>
            <a:r>
              <a:rPr lang="en-US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Reports averages</a:t>
            </a:r>
            <a:endParaRPr lang="en-US" dirty="0"/>
          </a:p>
        </p:txBody>
      </p:sp>
      <p:sp>
        <p:nvSpPr>
          <p:cNvPr id="8" name="Text 6"/>
          <p:cNvSpPr/>
          <p:nvPr/>
        </p:nvSpPr>
        <p:spPr>
          <a:xfrm>
            <a:off x="6223000" y="2737358"/>
            <a:ext cx="5052060" cy="2742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60"/>
              </a:lnSpc>
              <a:spcAft>
                <a:spcPts val="1000"/>
              </a:spcAft>
            </a:pPr>
            <a:r>
              <a:rPr lang="en-US" sz="2400" b="1" dirty="0">
                <a:solidFill>
                  <a:srgbClr val="2E509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Correlational Research</a:t>
            </a:r>
            <a:endParaRPr lang="en-US" sz="2400" dirty="0"/>
          </a:p>
        </p:txBody>
      </p:sp>
      <p:sp>
        <p:nvSpPr>
          <p:cNvPr id="9" name="Text 7"/>
          <p:cNvSpPr/>
          <p:nvPr/>
        </p:nvSpPr>
        <p:spPr>
          <a:xfrm>
            <a:off x="6194044" y="3313731"/>
            <a:ext cx="4953000" cy="1270000"/>
          </a:xfrm>
          <a:prstGeom prst="rect">
            <a:avLst/>
          </a:prstGeom>
          <a:noFill/>
          <a:ln/>
        </p:spPr>
        <p:txBody>
          <a:bodyPr wrap="square" lIns="127000" tIns="0" rIns="0" bIns="0" rtlCol="0" anchor="t"/>
          <a:lstStyle/>
          <a:p>
            <a:pPr marL="126997" indent="-126997">
              <a:lnSpc>
                <a:spcPts val="2400"/>
              </a:lnSpc>
              <a:spcAft>
                <a:spcPts val="600"/>
              </a:spcAft>
              <a:buSzPct val="100000"/>
              <a:buChar char="•"/>
            </a:pPr>
            <a:r>
              <a:rPr lang="en-US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Are anxious people more depressed?</a:t>
            </a:r>
            <a:endParaRPr lang="en-US" dirty="0"/>
          </a:p>
          <a:p>
            <a:pPr marL="126997" indent="-126997">
              <a:lnSpc>
                <a:spcPts val="2400"/>
              </a:lnSpc>
              <a:spcAft>
                <a:spcPts val="600"/>
              </a:spcAft>
              <a:buSzPct val="100000"/>
              <a:buChar char="•"/>
            </a:pPr>
            <a:r>
              <a:rPr lang="en-US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Do older people have less anxiety?</a:t>
            </a:r>
            <a:endParaRPr lang="en-US" dirty="0"/>
          </a:p>
          <a:p>
            <a:pPr marL="126997" indent="-126997">
              <a:lnSpc>
                <a:spcPts val="2400"/>
              </a:lnSpc>
              <a:spcAft>
                <a:spcPts val="600"/>
              </a:spcAft>
              <a:buSzPct val="100000"/>
              <a:buChar char="•"/>
            </a:pPr>
            <a:r>
              <a:rPr lang="en-US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How do variables relate?</a:t>
            </a:r>
            <a:endParaRPr lang="en-US" dirty="0"/>
          </a:p>
        </p:txBody>
      </p:sp>
      <p:sp>
        <p:nvSpPr>
          <p:cNvPr id="10" name="Text 8"/>
          <p:cNvSpPr/>
          <p:nvPr/>
        </p:nvSpPr>
        <p:spPr>
          <a:xfrm>
            <a:off x="1016000" y="4938910"/>
            <a:ext cx="10160000" cy="641349"/>
          </a:xfrm>
          <a:prstGeom prst="roundRect">
            <a:avLst>
              <a:gd name="adj" fmla="val 11881"/>
            </a:avLst>
          </a:prstGeom>
          <a:solidFill>
            <a:srgbClr val="E8F0F8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1" name="Text 9"/>
          <p:cNvSpPr/>
          <p:nvPr/>
        </p:nvSpPr>
        <p:spPr>
          <a:xfrm>
            <a:off x="1146556" y="5116708"/>
            <a:ext cx="10000488" cy="2857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251"/>
              </a:lnSpc>
            </a:pPr>
            <a:r>
              <a:rPr lang="en-US" b="1" dirty="0">
                <a:solidFill>
                  <a:srgbClr val="2E509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Takeaway:</a:t>
            </a:r>
            <a:r>
              <a:rPr lang="en-US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Understanding associations moves research from description to prediction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C83D3-8125-A45A-0EDE-E7D382C1C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Moral Foundations Theory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AF909E-D39C-2106-E65A-C8C3D01FFC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690688"/>
            <a:ext cx="2524477" cy="24958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473E58A-137A-5CC5-22AA-78789F512B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6023" y="1547793"/>
            <a:ext cx="2972215" cy="263879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3024D15-A5AA-D673-0466-DF6CE50F17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2495" y="1500161"/>
            <a:ext cx="3124636" cy="26864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F777A99-FFD4-B5AB-83C7-DF5BECD5B7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775" y="4495479"/>
            <a:ext cx="3326996" cy="236252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7B7E24-F9A4-140B-3090-0BB0829572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4548" y="4257312"/>
            <a:ext cx="3315163" cy="260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7708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ED6EA-AEAD-1C81-20F2-645F383A3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Taking the MFT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E0950-5612-5241-DB21-582E53DC72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https://moralfoundations.github.io/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5729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B9603-6DA5-147C-6D8D-8C66AA15E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b="1" dirty="0">
                <a:solidFill>
                  <a:srgbClr val="005088"/>
                </a:solidFill>
                <a:latin typeface="Merriweather"/>
              </a:rPr>
              <a:t>Predicting the Heinz Dilemma</a:t>
            </a:r>
            <a:endParaRPr lang="en-US" dirty="0">
              <a:latin typeface="Merriweather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493C40-5452-EC75-731B-A3B3F2FD74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60000"/>
              </a:lnSpc>
              <a:spcBef>
                <a:spcPts val="0"/>
              </a:spcBef>
            </a:pPr>
            <a:r>
              <a:rPr lang="en-US" sz="2400" dirty="0">
                <a:solidFill>
                  <a:srgbClr val="333333"/>
                </a:solidFill>
                <a:latin typeface="DM Sans"/>
              </a:rPr>
              <a:t>In Chapter 3, we described responses to the Heinz dilemma. Now, we will *predict* them.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r>
              <a:rPr lang="en-US" sz="2400" dirty="0">
                <a:solidFill>
                  <a:srgbClr val="333333"/>
                </a:solidFill>
                <a:latin typeface="DM Sans"/>
              </a:rPr>
              <a:t> We will use </a:t>
            </a:r>
            <a:r>
              <a:rPr lang="en-US" sz="2400" b="1" dirty="0">
                <a:solidFill>
                  <a:schemeClr val="accent2"/>
                </a:solidFill>
                <a:latin typeface="DM Sans"/>
              </a:rPr>
              <a:t>Moral Foundations Theory (MFT)</a:t>
            </a:r>
            <a:r>
              <a:rPr lang="en-US" sz="2400" dirty="0">
                <a:solidFill>
                  <a:srgbClr val="333333"/>
                </a:solidFill>
                <a:latin typeface="DM Sans"/>
              </a:rPr>
              <a:t>, which says our moral judgments are based on five core intuitions (Care, Fairness, Loyalty, Authority, Sanctity).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r>
              <a:rPr lang="en-US" sz="2400" dirty="0">
                <a:solidFill>
                  <a:srgbClr val="333333"/>
                </a:solidFill>
                <a:latin typeface="DM Sans"/>
              </a:rPr>
              <a:t>Hypothesis: (Ex. People high on the **Care** foundation will find stealing the drug more acceptable.)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endParaRPr lang="en-US" sz="2000" dirty="0">
              <a:solidFill>
                <a:srgbClr val="333333"/>
              </a:solidFill>
              <a:latin typeface="DM Sans"/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456694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153DC6-3EF3-F661-5371-2E5CB4F77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pPr>
              <a:spcBef>
                <a:spcPts val="0"/>
              </a:spcBef>
            </a:pPr>
            <a:r>
              <a:rPr lang="en-US" sz="5000" b="1">
                <a:latin typeface="Merriweather"/>
              </a:rPr>
              <a:t>Activity 5.3: Project Steps</a:t>
            </a:r>
            <a:endParaRPr lang="en-US" sz="5000">
              <a:latin typeface="Merriweather"/>
            </a:endParaRP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650D18FE-0824-4A46-B22C-A86B52E57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sX0" fmla="*/ 0 w 3255095"/>
              <a:gd name="csY0" fmla="*/ 0 h 18288"/>
              <a:gd name="csX1" fmla="*/ 618468 w 3255095"/>
              <a:gd name="csY1" fmla="*/ 0 h 18288"/>
              <a:gd name="csX2" fmla="*/ 1269487 w 3255095"/>
              <a:gd name="csY2" fmla="*/ 0 h 18288"/>
              <a:gd name="csX3" fmla="*/ 1953057 w 3255095"/>
              <a:gd name="csY3" fmla="*/ 0 h 18288"/>
              <a:gd name="csX4" fmla="*/ 2636627 w 3255095"/>
              <a:gd name="csY4" fmla="*/ 0 h 18288"/>
              <a:gd name="csX5" fmla="*/ 3255095 w 3255095"/>
              <a:gd name="csY5" fmla="*/ 0 h 18288"/>
              <a:gd name="csX6" fmla="*/ 3255095 w 3255095"/>
              <a:gd name="csY6" fmla="*/ 18288 h 18288"/>
              <a:gd name="csX7" fmla="*/ 2538974 w 3255095"/>
              <a:gd name="csY7" fmla="*/ 18288 h 18288"/>
              <a:gd name="csX8" fmla="*/ 1822853 w 3255095"/>
              <a:gd name="csY8" fmla="*/ 18288 h 18288"/>
              <a:gd name="csX9" fmla="*/ 1171834 w 3255095"/>
              <a:gd name="csY9" fmla="*/ 18288 h 18288"/>
              <a:gd name="csX10" fmla="*/ 0 w 3255095"/>
              <a:gd name="csY10" fmla="*/ 18288 h 18288"/>
              <a:gd name="csX11" fmla="*/ 0 w 3255095"/>
              <a:gd name="csY11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ACF31C-DB2D-C93F-59B4-5674239D9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900">
                <a:latin typeface="DM Sans"/>
              </a:rPr>
              <a:t>Download the `RITC_DATA_CH05_HeinzDilemma.sav` file from OSF.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900" b="1">
                <a:latin typeface="DM Sans"/>
              </a:rPr>
              <a:t>Compute</a:t>
            </a:r>
            <a:r>
              <a:rPr lang="en-US" sz="1900">
                <a:latin typeface="DM Sans"/>
              </a:rPr>
              <a:t> new variables for each of the 5 Moral Foundations (e.g., `Harm_Avg = MEAN(Harm1, Harm2...Harm6)`).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900">
                <a:latin typeface="DM Sans"/>
              </a:rPr>
              <a:t>Run a </a:t>
            </a:r>
            <a:r>
              <a:rPr lang="en-US" sz="1900" b="1">
                <a:latin typeface="DM Sans"/>
              </a:rPr>
              <a:t>Correlation</a:t>
            </a:r>
            <a:r>
              <a:rPr lang="en-US" sz="1900">
                <a:latin typeface="DM Sans"/>
              </a:rPr>
              <a:t> between your 5 new MFT variables and the `Acceptable` variable.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900">
                <a:latin typeface="DM Sans"/>
              </a:rPr>
              <a:t>Run a </a:t>
            </a:r>
            <a:r>
              <a:rPr lang="en-US" sz="1900" b="1">
                <a:latin typeface="DM Sans"/>
              </a:rPr>
              <a:t>t-test</a:t>
            </a:r>
            <a:r>
              <a:rPr lang="en-US" sz="1900">
                <a:latin typeface="DM Sans"/>
              </a:rPr>
              <a:t> to compare the MFT scores for the "Yes" vs. "No" groups on the `Steal` variable.</a:t>
            </a:r>
          </a:p>
        </p:txBody>
      </p:sp>
      <p:pic>
        <p:nvPicPr>
          <p:cNvPr id="5" name="Picture 4" descr="A orange ball on top of steps&#10;&#10;AI-generated content may be incorrect.">
            <a:extLst>
              <a:ext uri="{FF2B5EF4-FFF2-40B4-BE49-F238E27FC236}">
                <a16:creationId xmlns:a16="http://schemas.microsoft.com/office/drawing/2014/main" id="{C1783F20-0119-13B0-12FA-F93972C6F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9048" y="1668483"/>
            <a:ext cx="5458968" cy="352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2901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" name="Google Shape;319;p30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30"/>
          <p:cNvSpPr txBox="1"/>
          <p:nvPr/>
        </p:nvSpPr>
        <p:spPr>
          <a:xfrm>
            <a:off x="3925728" y="2590800"/>
            <a:ext cx="434054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Module 5.4</a:t>
            </a:r>
            <a:endParaRPr/>
          </a:p>
        </p:txBody>
      </p:sp>
      <p:sp>
        <p:nvSpPr>
          <p:cNvPr id="321" name="Google Shape;321;p30"/>
          <p:cNvSpPr txBox="1"/>
          <p:nvPr/>
        </p:nvSpPr>
        <p:spPr>
          <a:xfrm>
            <a:off x="3652837" y="3600450"/>
            <a:ext cx="488632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0" i="0" u="none" strike="noStrike" cap="none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Designing Your Own Correlational Study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6" name="Google Shape;326;p31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1500" y="2093565"/>
            <a:ext cx="3492549" cy="333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31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49799" y="2093565"/>
            <a:ext cx="3492549" cy="333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p31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128099" y="2093565"/>
            <a:ext cx="3492549" cy="333375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31"/>
          <p:cNvSpPr txBox="1"/>
          <p:nvPr/>
        </p:nvSpPr>
        <p:spPr>
          <a:xfrm>
            <a:off x="817512" y="3169890"/>
            <a:ext cx="3000375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1. Craft Your Question</a:t>
            </a:r>
            <a:endParaRPr/>
          </a:p>
        </p:txBody>
      </p:sp>
      <p:sp>
        <p:nvSpPr>
          <p:cNvPr id="330" name="Google Shape;330;p31"/>
          <p:cNvSpPr txBox="1"/>
          <p:nvPr/>
        </p:nvSpPr>
        <p:spPr>
          <a:xfrm>
            <a:off x="809625" y="3827115"/>
            <a:ext cx="3016299" cy="771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Pick 2-3 variables that interest you. (e.g., "Is social media use correlated with sleep quality?").</a:t>
            </a:r>
            <a:endParaRPr/>
          </a:p>
        </p:txBody>
      </p:sp>
      <p:sp>
        <p:nvSpPr>
          <p:cNvPr id="331" name="Google Shape;331;p31"/>
          <p:cNvSpPr txBox="1"/>
          <p:nvPr/>
        </p:nvSpPr>
        <p:spPr>
          <a:xfrm>
            <a:off x="4805838" y="3169890"/>
            <a:ext cx="2580322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2. Design &amp; Collect</a:t>
            </a:r>
            <a:endParaRPr/>
          </a:p>
        </p:txBody>
      </p:sp>
      <p:sp>
        <p:nvSpPr>
          <p:cNvPr id="332" name="Google Shape;332;p31"/>
          <p:cNvSpPr txBox="1"/>
          <p:nvPr/>
        </p:nvSpPr>
        <p:spPr>
          <a:xfrm>
            <a:off x="4587924" y="3827115"/>
            <a:ext cx="3016299" cy="771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Find validated scales (Ch 4), build your survey in Qualtrics, and collect data (aim for 100+ responses).</a:t>
            </a:r>
            <a:endParaRPr/>
          </a:p>
        </p:txBody>
      </p:sp>
      <p:sp>
        <p:nvSpPr>
          <p:cNvPr id="333" name="Google Shape;333;p31"/>
          <p:cNvSpPr txBox="1"/>
          <p:nvPr/>
        </p:nvSpPr>
        <p:spPr>
          <a:xfrm>
            <a:off x="8519130" y="3169890"/>
            <a:ext cx="2710338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3. Analyze &amp; Report</a:t>
            </a:r>
            <a:endParaRPr/>
          </a:p>
        </p:txBody>
      </p:sp>
      <p:sp>
        <p:nvSpPr>
          <p:cNvPr id="334" name="Google Shape;334;p31"/>
          <p:cNvSpPr txBox="1"/>
          <p:nvPr/>
        </p:nvSpPr>
        <p:spPr>
          <a:xfrm>
            <a:off x="8366224" y="3827115"/>
            <a:ext cx="3016299" cy="771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Use Pearson's *r*, t-tests, or Chi-Square to analyze your data. Write up your findings for your portfolio.</a:t>
            </a:r>
            <a:endParaRPr/>
          </a:p>
        </p:txBody>
      </p:sp>
      <p:pic>
        <p:nvPicPr>
          <p:cNvPr id="335" name="Google Shape;335;p31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089100" y="2436465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31" descr="image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867400" y="2436465"/>
            <a:ext cx="45720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31"/>
          <p:cNvSpPr txBox="1"/>
          <p:nvPr/>
        </p:nvSpPr>
        <p:spPr>
          <a:xfrm>
            <a:off x="571500" y="571500"/>
            <a:ext cx="11601450" cy="66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50" b="1" i="0" u="none" strike="noStrike" cap="none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Your Turn: Final Project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" name="Google Shape;343;p32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0" y="0"/>
            <a:ext cx="6096000" cy="735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32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67500" y="1295697"/>
            <a:ext cx="4953000" cy="476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p32"/>
          <p:cNvSpPr txBox="1"/>
          <p:nvPr/>
        </p:nvSpPr>
        <p:spPr>
          <a:xfrm>
            <a:off x="571500" y="571500"/>
            <a:ext cx="5200650" cy="132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50" b="1" i="0" u="none" strike="noStrike" cap="none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Chapter 5 Summary</a:t>
            </a:r>
            <a:endParaRPr/>
          </a:p>
        </p:txBody>
      </p:sp>
      <p:sp>
        <p:nvSpPr>
          <p:cNvPr id="346" name="Google Shape;346;p32"/>
          <p:cNvSpPr txBox="1"/>
          <p:nvPr/>
        </p:nvSpPr>
        <p:spPr>
          <a:xfrm>
            <a:off x="571500" y="2297310"/>
            <a:ext cx="4953000" cy="67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Correlational research moves us from description to **prediction** by identifying **associations**.</a:t>
            </a:r>
            <a:endParaRPr/>
          </a:p>
        </p:txBody>
      </p:sp>
      <p:sp>
        <p:nvSpPr>
          <p:cNvPr id="347" name="Google Shape;347;p32"/>
          <p:cNvSpPr txBox="1"/>
          <p:nvPr/>
        </p:nvSpPr>
        <p:spPr>
          <a:xfrm>
            <a:off x="781050" y="3330535"/>
            <a:ext cx="76200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•</a:t>
            </a:r>
            <a:endParaRPr/>
          </a:p>
        </p:txBody>
      </p:sp>
      <p:sp>
        <p:nvSpPr>
          <p:cNvPr id="348" name="Google Shape;348;p32"/>
          <p:cNvSpPr txBox="1"/>
          <p:nvPr/>
        </p:nvSpPr>
        <p:spPr>
          <a:xfrm>
            <a:off x="857250" y="3329582"/>
            <a:ext cx="4667250" cy="67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20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**Pearson's r** measures the link between two *continuous* variables.</a:t>
            </a:r>
            <a:endParaRPr/>
          </a:p>
        </p:txBody>
      </p:sp>
      <p:sp>
        <p:nvSpPr>
          <p:cNvPr id="349" name="Google Shape;349;p32"/>
          <p:cNvSpPr txBox="1"/>
          <p:nvPr/>
        </p:nvSpPr>
        <p:spPr>
          <a:xfrm>
            <a:off x="781050" y="4143732"/>
            <a:ext cx="76200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•</a:t>
            </a:r>
            <a:endParaRPr/>
          </a:p>
        </p:txBody>
      </p:sp>
      <p:sp>
        <p:nvSpPr>
          <p:cNvPr id="350" name="Google Shape;350;p32"/>
          <p:cNvSpPr txBox="1"/>
          <p:nvPr/>
        </p:nvSpPr>
        <p:spPr>
          <a:xfrm>
            <a:off x="857250" y="4142779"/>
            <a:ext cx="4667250" cy="67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20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**t-tests** compare the *means* of two groups.</a:t>
            </a:r>
            <a:endParaRPr/>
          </a:p>
        </p:txBody>
      </p:sp>
      <p:sp>
        <p:nvSpPr>
          <p:cNvPr id="351" name="Google Shape;351;p32"/>
          <p:cNvSpPr txBox="1"/>
          <p:nvPr/>
        </p:nvSpPr>
        <p:spPr>
          <a:xfrm>
            <a:off x="781050" y="4956929"/>
            <a:ext cx="76200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•</a:t>
            </a:r>
            <a:endParaRPr/>
          </a:p>
        </p:txBody>
      </p:sp>
      <p:sp>
        <p:nvSpPr>
          <p:cNvPr id="352" name="Google Shape;352;p32"/>
          <p:cNvSpPr txBox="1"/>
          <p:nvPr/>
        </p:nvSpPr>
        <p:spPr>
          <a:xfrm>
            <a:off x="857250" y="4955976"/>
            <a:ext cx="4667250" cy="67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20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**Chi-Square** compares *percentages* of two categorical variables.</a:t>
            </a:r>
            <a:endParaRPr/>
          </a:p>
        </p:txBody>
      </p:sp>
      <p:sp>
        <p:nvSpPr>
          <p:cNvPr id="353" name="Google Shape;353;p32"/>
          <p:cNvSpPr txBox="1"/>
          <p:nvPr/>
        </p:nvSpPr>
        <p:spPr>
          <a:xfrm>
            <a:off x="771525" y="5817750"/>
            <a:ext cx="85725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1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•</a:t>
            </a:r>
            <a:endParaRPr/>
          </a:p>
        </p:txBody>
      </p:sp>
      <p:sp>
        <p:nvSpPr>
          <p:cNvPr id="354" name="Google Shape;354;p32"/>
          <p:cNvSpPr txBox="1"/>
          <p:nvPr/>
        </p:nvSpPr>
        <p:spPr>
          <a:xfrm>
            <a:off x="857250" y="5816798"/>
            <a:ext cx="4667250" cy="67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5725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1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The most important lesson: **Correlation does NOT equal causation!**</a:t>
            </a:r>
            <a:endParaRPr/>
          </a:p>
        </p:txBody>
      </p:sp>
      <p:pic>
        <p:nvPicPr>
          <p:cNvPr id="2" name="Picture 1" descr="A red and black rectangular with a light and a black rectangle with a red sun&#10;&#10;AI-generated content may be incorrect.">
            <a:extLst>
              <a:ext uri="{FF2B5EF4-FFF2-40B4-BE49-F238E27FC236}">
                <a16:creationId xmlns:a16="http://schemas.microsoft.com/office/drawing/2014/main" id="{FA4C87B7-7F2D-A42D-A018-A900C41F70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8150" y="2511038"/>
            <a:ext cx="4937700" cy="2309925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" name="Google Shape;360;p33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33"/>
          <p:cNvSpPr txBox="1"/>
          <p:nvPr/>
        </p:nvSpPr>
        <p:spPr>
          <a:xfrm>
            <a:off x="571500" y="2905125"/>
            <a:ext cx="11601450" cy="104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5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Questions?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16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6"/>
          <p:cNvSpPr txBox="1"/>
          <p:nvPr/>
        </p:nvSpPr>
        <p:spPr>
          <a:xfrm>
            <a:off x="3995737" y="2590800"/>
            <a:ext cx="420052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i="0" u="none" strike="noStrike" cap="none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Module 5.1</a:t>
            </a:r>
            <a:endParaRPr/>
          </a:p>
        </p:txBody>
      </p:sp>
      <p:sp>
        <p:nvSpPr>
          <p:cNvPr id="131" name="Google Shape;131;p16"/>
          <p:cNvSpPr txBox="1"/>
          <p:nvPr/>
        </p:nvSpPr>
        <p:spPr>
          <a:xfrm>
            <a:off x="3767328" y="3600450"/>
            <a:ext cx="4791456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What Do Correlations Tell Us?</a:t>
            </a:r>
            <a:endParaRPr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17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1500" y="2274539"/>
            <a:ext cx="5334000" cy="3373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7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86500" y="2274539"/>
            <a:ext cx="5334000" cy="337322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7"/>
          <p:cNvSpPr txBox="1"/>
          <p:nvPr/>
        </p:nvSpPr>
        <p:spPr>
          <a:xfrm>
            <a:off x="1166432" y="2655540"/>
            <a:ext cx="4287012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Positive Correlation</a:t>
            </a:r>
            <a:endParaRPr sz="2000" dirty="0"/>
          </a:p>
        </p:txBody>
      </p:sp>
      <p:sp>
        <p:nvSpPr>
          <p:cNvPr id="139" name="Google Shape;139;p17"/>
          <p:cNvSpPr txBox="1"/>
          <p:nvPr/>
        </p:nvSpPr>
        <p:spPr>
          <a:xfrm>
            <a:off x="952500" y="3214895"/>
            <a:ext cx="45720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i="0" u="none" strike="noStrike" cap="none" dirty="0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As one variable </a:t>
            </a:r>
            <a:r>
              <a:rPr lang="en-US" b="1" i="0" u="none" strike="noStrike" cap="none" dirty="0">
                <a:solidFill>
                  <a:srgbClr val="FFC000"/>
                </a:solidFill>
                <a:latin typeface="DM Sans"/>
                <a:ea typeface="DM Sans"/>
                <a:cs typeface="DM Sans"/>
                <a:sym typeface="DM Sans"/>
              </a:rPr>
              <a:t>increases</a:t>
            </a:r>
            <a:r>
              <a:rPr lang="en-US" b="0" i="0" u="none" strike="noStrike" cap="none" dirty="0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, the other variable also tends to </a:t>
            </a:r>
            <a:r>
              <a:rPr lang="en-US" b="1" i="0" u="none" strike="noStrike" cap="none" dirty="0">
                <a:solidFill>
                  <a:srgbClr val="FFC000"/>
                </a:solidFill>
                <a:latin typeface="DM Sans"/>
                <a:ea typeface="DM Sans"/>
                <a:cs typeface="DM Sans"/>
                <a:sym typeface="DM Sans"/>
              </a:rPr>
              <a:t>increase</a:t>
            </a:r>
            <a:r>
              <a:rPr lang="en-US" b="0" i="0" u="none" strike="noStrike" cap="none" dirty="0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.</a:t>
            </a:r>
            <a:endParaRPr sz="2800" dirty="0"/>
          </a:p>
        </p:txBody>
      </p:sp>
      <p:sp>
        <p:nvSpPr>
          <p:cNvPr id="140" name="Google Shape;140;p17"/>
          <p:cNvSpPr txBox="1"/>
          <p:nvPr/>
        </p:nvSpPr>
        <p:spPr>
          <a:xfrm>
            <a:off x="952500" y="4223581"/>
            <a:ext cx="4572000" cy="1246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i="0" u="none" strike="noStrike" cap="none" dirty="0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Example: Anxiety &amp; Depression. People with high anxiety scores tend to have high depression scores.</a:t>
            </a:r>
            <a:endParaRPr sz="2800" dirty="0"/>
          </a:p>
        </p:txBody>
      </p:sp>
      <p:sp>
        <p:nvSpPr>
          <p:cNvPr id="141" name="Google Shape;141;p17"/>
          <p:cNvSpPr txBox="1"/>
          <p:nvPr/>
        </p:nvSpPr>
        <p:spPr>
          <a:xfrm>
            <a:off x="6838950" y="2655540"/>
            <a:ext cx="4298442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90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>
                <a:solidFill>
                  <a:srgbClr val="F3F0DF"/>
                </a:solidFill>
                <a:latin typeface="Merriweather"/>
                <a:ea typeface="Merriweather"/>
                <a:cs typeface="Merriweather"/>
                <a:sym typeface="Merriweather"/>
              </a:rPr>
              <a:t>Negative Correlation</a:t>
            </a:r>
            <a:endParaRPr sz="2000" dirty="0"/>
          </a:p>
        </p:txBody>
      </p:sp>
      <p:sp>
        <p:nvSpPr>
          <p:cNvPr id="142" name="Google Shape;142;p17"/>
          <p:cNvSpPr txBox="1"/>
          <p:nvPr/>
        </p:nvSpPr>
        <p:spPr>
          <a:xfrm>
            <a:off x="6667500" y="3350865"/>
            <a:ext cx="45720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i="0" u="none" strike="noStrike" cap="none" dirty="0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As one variable </a:t>
            </a:r>
            <a:r>
              <a:rPr lang="en-US" b="1" i="0" u="none" strike="noStrike" cap="none" dirty="0">
                <a:solidFill>
                  <a:srgbClr val="FFC000"/>
                </a:solidFill>
                <a:latin typeface="DM Sans"/>
                <a:ea typeface="DM Sans"/>
                <a:cs typeface="DM Sans"/>
                <a:sym typeface="DM Sans"/>
              </a:rPr>
              <a:t>increases</a:t>
            </a:r>
            <a:r>
              <a:rPr lang="en-US" b="0" i="0" u="none" strike="noStrike" cap="none" dirty="0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, the other variable tends to </a:t>
            </a:r>
            <a:r>
              <a:rPr lang="en-US" b="1" i="0" u="none" strike="noStrike" cap="none" dirty="0">
                <a:solidFill>
                  <a:srgbClr val="C00000"/>
                </a:solidFill>
                <a:latin typeface="DM Sans"/>
                <a:ea typeface="DM Sans"/>
                <a:cs typeface="DM Sans"/>
                <a:sym typeface="DM Sans"/>
              </a:rPr>
              <a:t>decrease</a:t>
            </a:r>
            <a:r>
              <a:rPr lang="en-US" b="0" i="0" u="none" strike="noStrike" cap="none" dirty="0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.</a:t>
            </a:r>
            <a:endParaRPr dirty="0"/>
          </a:p>
        </p:txBody>
      </p:sp>
      <p:sp>
        <p:nvSpPr>
          <p:cNvPr id="143" name="Google Shape;143;p17"/>
          <p:cNvSpPr txBox="1"/>
          <p:nvPr/>
        </p:nvSpPr>
        <p:spPr>
          <a:xfrm>
            <a:off x="6667500" y="4291565"/>
            <a:ext cx="4572000" cy="1246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i="0" u="none" strike="noStrike" cap="none" dirty="0">
                <a:solidFill>
                  <a:srgbClr val="F3F0DF"/>
                </a:solidFill>
                <a:latin typeface="DM Sans"/>
                <a:ea typeface="DM Sans"/>
                <a:cs typeface="DM Sans"/>
                <a:sym typeface="DM Sans"/>
              </a:rPr>
              <a:t>Example: Anxiety &amp; Self-Esteem. People with high anxiety scores tend to have low self-esteem.</a:t>
            </a:r>
            <a:endParaRPr dirty="0"/>
          </a:p>
        </p:txBody>
      </p:sp>
      <p:pic>
        <p:nvPicPr>
          <p:cNvPr id="144" name="Google Shape;144;p17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2500" y="2684115"/>
            <a:ext cx="342900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7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67500" y="2684115"/>
            <a:ext cx="34290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17"/>
          <p:cNvSpPr txBox="1"/>
          <p:nvPr/>
        </p:nvSpPr>
        <p:spPr>
          <a:xfrm>
            <a:off x="571500" y="571500"/>
            <a:ext cx="10922508" cy="803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50" b="1" i="0" u="none" strike="noStrike" cap="none" dirty="0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Direction of Relationship</a:t>
            </a:r>
            <a:endParaRPr dirty="0"/>
          </a:p>
        </p:txBody>
      </p:sp>
      <p:sp>
        <p:nvSpPr>
          <p:cNvPr id="2" name="Text 1">
            <a:extLst>
              <a:ext uri="{FF2B5EF4-FFF2-40B4-BE49-F238E27FC236}">
                <a16:creationId xmlns:a16="http://schemas.microsoft.com/office/drawing/2014/main" id="{2F16003C-3B9D-4CAD-EF4F-AA479F1B1AAD}"/>
              </a:ext>
            </a:extLst>
          </p:cNvPr>
          <p:cNvSpPr/>
          <p:nvPr/>
        </p:nvSpPr>
        <p:spPr>
          <a:xfrm>
            <a:off x="1416423" y="5884852"/>
            <a:ext cx="9359153" cy="803296"/>
          </a:xfrm>
          <a:prstGeom prst="roundRect">
            <a:avLst>
              <a:gd name="adj" fmla="val 10714"/>
            </a:avLst>
          </a:prstGeom>
          <a:solidFill>
            <a:srgbClr val="E8F0F8"/>
          </a:solidFill>
          <a:ln/>
        </p:spPr>
        <p:txBody>
          <a:bodyPr wrap="square" rtlCol="0" anchor="ctr"/>
          <a:lstStyle/>
          <a:p>
            <a:pPr>
              <a:lnSpc>
                <a:spcPts val="1800"/>
              </a:lnSpc>
            </a:pPr>
            <a:r>
              <a:rPr lang="en-US" sz="2000" b="1" dirty="0">
                <a:solidFill>
                  <a:srgbClr val="2E509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Pearson's r</a:t>
            </a:r>
            <a:r>
              <a:rPr lang="en-US" sz="2000" dirty="0">
                <a:solidFill>
                  <a:srgbClr val="2C3E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provides information about both the direction and strength of relationships between variables</a:t>
            </a:r>
            <a:endParaRPr 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17B86-B3DD-ABFA-47F1-203BD8D29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Positive Correlations</a:t>
            </a:r>
          </a:p>
        </p:txBody>
      </p:sp>
      <p:pic>
        <p:nvPicPr>
          <p:cNvPr id="3" name="Image 368">
            <a:extLst>
              <a:ext uri="{FF2B5EF4-FFF2-40B4-BE49-F238E27FC236}">
                <a16:creationId xmlns:a16="http://schemas.microsoft.com/office/drawing/2014/main" id="{2EA01A8F-3EEE-1678-EE50-DD4B133EABA1}"/>
              </a:ext>
            </a:extLst>
          </p:cNvPr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1790943"/>
            <a:ext cx="5108575" cy="368490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89404C2-A57B-3616-C21C-CED2A642F684}"/>
              </a:ext>
            </a:extLst>
          </p:cNvPr>
          <p:cNvSpPr txBox="1"/>
          <p:nvPr/>
        </p:nvSpPr>
        <p:spPr>
          <a:xfrm>
            <a:off x="838200" y="2665149"/>
            <a:ext cx="4913556" cy="2243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0055" marR="497205">
              <a:lnSpc>
                <a:spcPct val="101000"/>
              </a:lnSpc>
              <a:buNone/>
            </a:pP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values on one variable increase, so do values on the second variable, yielding a line that moves up and to the right.</a:t>
            </a:r>
          </a:p>
        </p:txBody>
      </p:sp>
    </p:spTree>
    <p:extLst>
      <p:ext uri="{BB962C8B-B14F-4D97-AF65-F5344CB8AC3E}">
        <p14:creationId xmlns:p14="http://schemas.microsoft.com/office/powerpoint/2010/main" val="777821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18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34125" y="1617315"/>
            <a:ext cx="5286375" cy="428625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8"/>
          <p:cNvSpPr txBox="1"/>
          <p:nvPr/>
        </p:nvSpPr>
        <p:spPr>
          <a:xfrm>
            <a:off x="571500" y="1509266"/>
            <a:ext cx="5550693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Your Task (in SPSS)</a:t>
            </a:r>
            <a:endParaRPr/>
          </a:p>
        </p:txBody>
      </p:sp>
      <p:sp>
        <p:nvSpPr>
          <p:cNvPr id="153" name="Google Shape;153;p18"/>
          <p:cNvSpPr txBox="1"/>
          <p:nvPr/>
        </p:nvSpPr>
        <p:spPr>
          <a:xfrm>
            <a:off x="571500" y="2061716"/>
            <a:ext cx="5286375" cy="67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We will measure the positive correlation between Anxiety and Depression from our Chapter 4 dataset.</a:t>
            </a:r>
            <a:endParaRPr/>
          </a:p>
        </p:txBody>
      </p:sp>
      <p:pic>
        <p:nvPicPr>
          <p:cNvPr id="154" name="Google Shape;154;p18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38900" y="1722090"/>
            <a:ext cx="5076825" cy="4076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8"/>
          <p:cNvSpPr txBox="1"/>
          <p:nvPr/>
        </p:nvSpPr>
        <p:spPr>
          <a:xfrm>
            <a:off x="847725" y="2942540"/>
            <a:ext cx="104775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1.</a:t>
            </a:r>
            <a:endParaRPr/>
          </a:p>
        </p:txBody>
      </p:sp>
      <p:sp>
        <p:nvSpPr>
          <p:cNvPr id="156" name="Google Shape;156;p18"/>
          <p:cNvSpPr txBox="1"/>
          <p:nvPr/>
        </p:nvSpPr>
        <p:spPr>
          <a:xfrm>
            <a:off x="952500" y="2941587"/>
            <a:ext cx="4905375" cy="67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4775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Open the `RITC_DATA_CH05_ClinicalStudy.sav` file.</a:t>
            </a:r>
            <a:endParaRPr/>
          </a:p>
        </p:txBody>
      </p:sp>
      <p:sp>
        <p:nvSpPr>
          <p:cNvPr id="157" name="Google Shape;157;p18"/>
          <p:cNvSpPr txBox="1"/>
          <p:nvPr/>
        </p:nvSpPr>
        <p:spPr>
          <a:xfrm>
            <a:off x="790575" y="3755737"/>
            <a:ext cx="161925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2.</a:t>
            </a:r>
            <a:endParaRPr/>
          </a:p>
        </p:txBody>
      </p:sp>
      <p:sp>
        <p:nvSpPr>
          <p:cNvPr id="158" name="Google Shape;158;p18"/>
          <p:cNvSpPr txBox="1"/>
          <p:nvPr/>
        </p:nvSpPr>
        <p:spPr>
          <a:xfrm>
            <a:off x="952500" y="3754784"/>
            <a:ext cx="4905375" cy="33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1925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Go to **Analyze &gt; Correlate &gt; Bivariate**.</a:t>
            </a:r>
            <a:endParaRPr/>
          </a:p>
        </p:txBody>
      </p:sp>
      <p:sp>
        <p:nvSpPr>
          <p:cNvPr id="159" name="Google Shape;159;p18"/>
          <p:cNvSpPr txBox="1"/>
          <p:nvPr/>
        </p:nvSpPr>
        <p:spPr>
          <a:xfrm>
            <a:off x="790575" y="4233773"/>
            <a:ext cx="161925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3.</a:t>
            </a:r>
            <a:endParaRPr/>
          </a:p>
        </p:txBody>
      </p:sp>
      <p:sp>
        <p:nvSpPr>
          <p:cNvPr id="160" name="Google Shape;160;p18"/>
          <p:cNvSpPr txBox="1"/>
          <p:nvPr/>
        </p:nvSpPr>
        <p:spPr>
          <a:xfrm>
            <a:off x="952500" y="4232820"/>
            <a:ext cx="4905375" cy="67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1925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Move `TotalAnxiety` and `TotalDepression` into the "Variables" box.</a:t>
            </a:r>
            <a:endParaRPr/>
          </a:p>
        </p:txBody>
      </p:sp>
      <p:sp>
        <p:nvSpPr>
          <p:cNvPr id="161" name="Google Shape;161;p18"/>
          <p:cNvSpPr txBox="1"/>
          <p:nvPr/>
        </p:nvSpPr>
        <p:spPr>
          <a:xfrm>
            <a:off x="790575" y="5046970"/>
            <a:ext cx="161925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4.</a:t>
            </a:r>
            <a:endParaRPr/>
          </a:p>
        </p:txBody>
      </p:sp>
      <p:sp>
        <p:nvSpPr>
          <p:cNvPr id="162" name="Google Shape;162;p18"/>
          <p:cNvSpPr txBox="1"/>
          <p:nvPr/>
        </p:nvSpPr>
        <p:spPr>
          <a:xfrm>
            <a:off x="952500" y="5046017"/>
            <a:ext cx="4905375" cy="33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1925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Ensure "Pearson" is checked.</a:t>
            </a:r>
            <a:endParaRPr/>
          </a:p>
        </p:txBody>
      </p:sp>
      <p:sp>
        <p:nvSpPr>
          <p:cNvPr id="163" name="Google Shape;163;p18"/>
          <p:cNvSpPr txBox="1"/>
          <p:nvPr/>
        </p:nvSpPr>
        <p:spPr>
          <a:xfrm>
            <a:off x="790575" y="5525006"/>
            <a:ext cx="161925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5.</a:t>
            </a:r>
            <a:endParaRPr/>
          </a:p>
        </p:txBody>
      </p:sp>
      <p:sp>
        <p:nvSpPr>
          <p:cNvPr id="164" name="Google Shape;164;p18"/>
          <p:cNvSpPr txBox="1"/>
          <p:nvPr/>
        </p:nvSpPr>
        <p:spPr>
          <a:xfrm>
            <a:off x="952500" y="5524053"/>
            <a:ext cx="4905375" cy="33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1925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Click "OK".</a:t>
            </a:r>
            <a:endParaRPr/>
          </a:p>
        </p:txBody>
      </p:sp>
      <p:sp>
        <p:nvSpPr>
          <p:cNvPr id="165" name="Google Shape;165;p18"/>
          <p:cNvSpPr txBox="1"/>
          <p:nvPr/>
        </p:nvSpPr>
        <p:spPr>
          <a:xfrm>
            <a:off x="571500" y="571500"/>
            <a:ext cx="8411051" cy="66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50" b="1" i="0" u="none" strike="noStrike" cap="none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Activity 5.1: Run a Correlation</a:t>
            </a:r>
            <a:endParaRPr/>
          </a:p>
        </p:txBody>
      </p:sp>
      <p:pic>
        <p:nvPicPr>
          <p:cNvPr id="3" name="Picture 2" descr="A yellow and blue symbol&#10;&#10;AI-generated content may be incorrect.">
            <a:extLst>
              <a:ext uri="{FF2B5EF4-FFF2-40B4-BE49-F238E27FC236}">
                <a16:creationId xmlns:a16="http://schemas.microsoft.com/office/drawing/2014/main" id="{F5D406E8-5334-A2EA-A6F0-986BCCA658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6975" y="1800975"/>
            <a:ext cx="5530050" cy="39940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19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34125" y="1617315"/>
            <a:ext cx="5286375" cy="428625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19"/>
          <p:cNvSpPr txBox="1"/>
          <p:nvPr/>
        </p:nvSpPr>
        <p:spPr>
          <a:xfrm>
            <a:off x="571500" y="2436762"/>
            <a:ext cx="5550693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Visualizing the Correlation</a:t>
            </a:r>
            <a:endParaRPr/>
          </a:p>
        </p:txBody>
      </p:sp>
      <p:sp>
        <p:nvSpPr>
          <p:cNvPr id="172" name="Google Shape;172;p19"/>
          <p:cNvSpPr txBox="1"/>
          <p:nvPr/>
        </p:nvSpPr>
        <p:spPr>
          <a:xfrm>
            <a:off x="571500" y="2989212"/>
            <a:ext cx="5286375" cy="33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The result is a strong positive correlation: **r = .82**</a:t>
            </a:r>
            <a:endParaRPr/>
          </a:p>
        </p:txBody>
      </p:sp>
      <p:sp>
        <p:nvSpPr>
          <p:cNvPr id="173" name="Google Shape;173;p19"/>
          <p:cNvSpPr txBox="1"/>
          <p:nvPr/>
        </p:nvSpPr>
        <p:spPr>
          <a:xfrm>
            <a:off x="571500" y="3533923"/>
            <a:ext cx="5286375" cy="1340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33333"/>
                </a:solidFill>
                <a:latin typeface="DM Sans"/>
                <a:ea typeface="DM Sans"/>
                <a:cs typeface="DM Sans"/>
                <a:sym typeface="DM Sans"/>
              </a:rPr>
              <a:t>A **scatterplot** helps us see this. Each dot is one person. The "Fit Line" shows the positive trend: as anxiety scores increase (x-axis), depression scores also increase (y-axis).</a:t>
            </a:r>
            <a:endParaRPr/>
          </a:p>
        </p:txBody>
      </p:sp>
      <p:pic>
        <p:nvPicPr>
          <p:cNvPr id="174" name="Google Shape;174;p19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38900" y="1722090"/>
            <a:ext cx="5076825" cy="40767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19"/>
          <p:cNvSpPr txBox="1"/>
          <p:nvPr/>
        </p:nvSpPr>
        <p:spPr>
          <a:xfrm>
            <a:off x="571500" y="571500"/>
            <a:ext cx="6470808" cy="66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50" b="1" i="0" u="none" strike="noStrike" cap="none">
                <a:solidFill>
                  <a:srgbClr val="005088"/>
                </a:solidFill>
                <a:latin typeface="Merriweather"/>
                <a:ea typeface="Merriweather"/>
                <a:cs typeface="Merriweather"/>
                <a:sym typeface="Merriweather"/>
              </a:rPr>
              <a:t>Activity 5.1: The Result</a:t>
            </a:r>
            <a:endParaRPr/>
          </a:p>
        </p:txBody>
      </p:sp>
      <p:pic>
        <p:nvPicPr>
          <p:cNvPr id="3" name="Picture 2" descr="A chart of people in different colors&#10;&#10;AI-generated content may be incorrect.">
            <a:extLst>
              <a:ext uri="{FF2B5EF4-FFF2-40B4-BE49-F238E27FC236}">
                <a16:creationId xmlns:a16="http://schemas.microsoft.com/office/drawing/2014/main" id="{F9B7D628-0254-BBD0-8B06-122638B6AE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9025" y="1906763"/>
            <a:ext cx="5287950" cy="36204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E19AD5-7816-91DF-E81A-1D613EBB29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1FAC7-9BA5-F917-CB75-6D7243553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Negative Correlations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BCB6CD-2ADE-6A53-3A59-3AA34BE01FA9}"/>
              </a:ext>
            </a:extLst>
          </p:cNvPr>
          <p:cNvSpPr txBox="1"/>
          <p:nvPr/>
        </p:nvSpPr>
        <p:spPr>
          <a:xfrm>
            <a:off x="838200" y="2665149"/>
            <a:ext cx="4913556" cy="2243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0055" marR="497205">
              <a:lnSpc>
                <a:spcPct val="101000"/>
              </a:lnSpc>
              <a:buNone/>
            </a:pP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values on one variable decrease, so do values on the second variable, yielding a line that moves down and to the right.</a:t>
            </a:r>
          </a:p>
        </p:txBody>
      </p:sp>
      <p:pic>
        <p:nvPicPr>
          <p:cNvPr id="4" name="Image 381">
            <a:extLst>
              <a:ext uri="{FF2B5EF4-FFF2-40B4-BE49-F238E27FC236}">
                <a16:creationId xmlns:a16="http://schemas.microsoft.com/office/drawing/2014/main" id="{D55DDA1F-C3E2-5CA2-B513-FA726EBCF554}"/>
              </a:ext>
            </a:extLst>
          </p:cNvPr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1690688"/>
            <a:ext cx="5009515" cy="359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624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Modified xmlns="2cfcbfac-5f90-4a73-9575-0ef274affdb0" xsi:nil="true"/>
    <TaxCatchAll xmlns="172308ea-7c92-45bc-bd09-44fa4aca3a06" xsi:nil="true"/>
    <lcf76f155ced4ddcb4097134ff3c332f xmlns="2cfcbfac-5f90-4a73-9575-0ef274affdb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1ADCEA2798D14599E35A4B89CDDEC0" ma:contentTypeVersion="17" ma:contentTypeDescription="Create a new document." ma:contentTypeScope="" ma:versionID="93b043282904d177dfc0000df827d337">
  <xsd:schema xmlns:xsd="http://www.w3.org/2001/XMLSchema" xmlns:xs="http://www.w3.org/2001/XMLSchema" xmlns:p="http://schemas.microsoft.com/office/2006/metadata/properties" xmlns:ns2="2cfcbfac-5f90-4a73-9575-0ef274affdb0" xmlns:ns3="172308ea-7c92-45bc-bd09-44fa4aca3a06" targetNamespace="http://schemas.microsoft.com/office/2006/metadata/properties" ma:root="true" ma:fieldsID="7deff3d1dc1246741225273c0b5ef64d" ns2:_="" ns3:_="">
    <xsd:import namespace="2cfcbfac-5f90-4a73-9575-0ef274affdb0"/>
    <xsd:import namespace="172308ea-7c92-45bc-bd09-44fa4aca3a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DateModified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fcbfac-5f90-4a73-9575-0ef274affd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9f639d2-9425-406a-b7d7-53d88a02ef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DateModified" ma:index="23" nillable="true" ma:displayName="Date Modified" ma:format="DateOnly" ma:internalName="DateModified">
      <xsd:simpleType>
        <xsd:restriction base="dms:DateTim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2308ea-7c92-45bc-bd09-44fa4aca3a0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1de10c6-f71a-4663-a1bf-833061db95ad}" ma:internalName="TaxCatchAll" ma:showField="CatchAllData" ma:web="172308ea-7c92-45bc-bd09-44fa4aca3a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8662B30-8C46-4A2E-8EF8-052B021229D5}">
  <ds:schemaRefs>
    <ds:schemaRef ds:uri="http://schemas.microsoft.com/office/2006/metadata/properties"/>
    <ds:schemaRef ds:uri="http://schemas.microsoft.com/office/infopath/2007/PartnerControls"/>
    <ds:schemaRef ds:uri="2cfcbfac-5f90-4a73-9575-0ef274affdb0"/>
    <ds:schemaRef ds:uri="172308ea-7c92-45bc-bd09-44fa4aca3a06"/>
  </ds:schemaRefs>
</ds:datastoreItem>
</file>

<file path=customXml/itemProps2.xml><?xml version="1.0" encoding="utf-8"?>
<ds:datastoreItem xmlns:ds="http://schemas.openxmlformats.org/officeDocument/2006/customXml" ds:itemID="{424E8704-6B0C-4948-A697-851E5CBB9C5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8AF0521-19BA-4DD7-8831-1355F75F9F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fcbfac-5f90-4a73-9575-0ef274affdb0"/>
    <ds:schemaRef ds:uri="172308ea-7c92-45bc-bd09-44fa4aca3a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1978</Words>
  <Application>Microsoft Office PowerPoint</Application>
  <PresentationFormat>Widescreen</PresentationFormat>
  <Paragraphs>272</Paragraphs>
  <Slides>37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PowerPoint Presentation</vt:lpstr>
      <vt:lpstr>Chapter Overview</vt:lpstr>
      <vt:lpstr>PowerPoint Presentation</vt:lpstr>
      <vt:lpstr>PowerPoint Presentation</vt:lpstr>
      <vt:lpstr>PowerPoint Presentation</vt:lpstr>
      <vt:lpstr>Positive Correlations</vt:lpstr>
      <vt:lpstr>PowerPoint Presentation</vt:lpstr>
      <vt:lpstr>PowerPoint Presentation</vt:lpstr>
      <vt:lpstr>Negative Correlations</vt:lpstr>
      <vt:lpstr>No Correlation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Three Types of Association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</vt:lpstr>
      <vt:lpstr>PowerPoint Presentation</vt:lpstr>
      <vt:lpstr>PowerPoint Presentation</vt:lpstr>
      <vt:lpstr>PowerPoint Presentation</vt:lpstr>
      <vt:lpstr>PowerPoint Presentation</vt:lpstr>
      <vt:lpstr>Moral Foundations Theory</vt:lpstr>
      <vt:lpstr>Taking the MFT</vt:lpstr>
      <vt:lpstr>Predicting the Heinz Dilemma</vt:lpstr>
      <vt:lpstr>Activity 5.3: Project Steps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Aaron Moss</dc:creator>
  <cp:lastModifiedBy>Aaron Moss</cp:lastModifiedBy>
  <cp:revision>71</cp:revision>
  <dcterms:created xsi:type="dcterms:W3CDTF">2025-11-19T21:42:12Z</dcterms:created>
  <dcterms:modified xsi:type="dcterms:W3CDTF">2026-01-13T14:31:10Z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0x010100051ADCEA2798D14599E35A4B89CDDEC0</vt:lpwstr>
  </property>
  <property fmtid="{D5CDD505-2E9C-101B-9397-08002B2CF9AE}" pid="3" name="MediaServiceImageTags">
    <vt:lpwstr/>
  </property>
</Properties>
</file>